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8" r:id="rId1"/>
  </p:sldMasterIdLst>
  <p:notesMasterIdLst>
    <p:notesMasterId r:id="rId24"/>
  </p:notesMasterIdLst>
  <p:handoutMasterIdLst>
    <p:handoutMasterId r:id="rId25"/>
  </p:handoutMasterIdLst>
  <p:sldIdLst>
    <p:sldId id="500" r:id="rId2"/>
    <p:sldId id="501" r:id="rId3"/>
    <p:sldId id="514" r:id="rId4"/>
    <p:sldId id="515" r:id="rId5"/>
    <p:sldId id="516" r:id="rId6"/>
    <p:sldId id="504" r:id="rId7"/>
    <p:sldId id="494" r:id="rId8"/>
    <p:sldId id="521" r:id="rId9"/>
    <p:sldId id="518" r:id="rId10"/>
    <p:sldId id="517" r:id="rId11"/>
    <p:sldId id="522" r:id="rId12"/>
    <p:sldId id="520" r:id="rId13"/>
    <p:sldId id="523" r:id="rId14"/>
    <p:sldId id="527" r:id="rId15"/>
    <p:sldId id="524" r:id="rId16"/>
    <p:sldId id="525" r:id="rId17"/>
    <p:sldId id="526" r:id="rId18"/>
    <p:sldId id="528" r:id="rId19"/>
    <p:sldId id="496" r:id="rId20"/>
    <p:sldId id="497" r:id="rId21"/>
    <p:sldId id="529" r:id="rId22"/>
    <p:sldId id="498" r:id="rId23"/>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59" algn="l" rtl="0" eaLnBrk="0" fontAlgn="base" hangingPunct="0">
      <a:spcBef>
        <a:spcPct val="0"/>
      </a:spcBef>
      <a:spcAft>
        <a:spcPct val="0"/>
      </a:spcAft>
      <a:defRPr sz="2400" kern="1200">
        <a:solidFill>
          <a:schemeClr val="tx1"/>
        </a:solidFill>
        <a:latin typeface="Times" charset="0"/>
        <a:ea typeface="+mn-ea"/>
        <a:cs typeface="+mn-cs"/>
      </a:defRPr>
    </a:lvl2pPr>
    <a:lvl3pPr marL="914318" algn="l" rtl="0" eaLnBrk="0" fontAlgn="base" hangingPunct="0">
      <a:spcBef>
        <a:spcPct val="0"/>
      </a:spcBef>
      <a:spcAft>
        <a:spcPct val="0"/>
      </a:spcAft>
      <a:defRPr sz="2400" kern="1200">
        <a:solidFill>
          <a:schemeClr val="tx1"/>
        </a:solidFill>
        <a:latin typeface="Times" charset="0"/>
        <a:ea typeface="+mn-ea"/>
        <a:cs typeface="+mn-cs"/>
      </a:defRPr>
    </a:lvl3pPr>
    <a:lvl4pPr marL="1371477" algn="l" rtl="0" eaLnBrk="0" fontAlgn="base" hangingPunct="0">
      <a:spcBef>
        <a:spcPct val="0"/>
      </a:spcBef>
      <a:spcAft>
        <a:spcPct val="0"/>
      </a:spcAft>
      <a:defRPr sz="2400" kern="1200">
        <a:solidFill>
          <a:schemeClr val="tx1"/>
        </a:solidFill>
        <a:latin typeface="Times" charset="0"/>
        <a:ea typeface="+mn-ea"/>
        <a:cs typeface="+mn-cs"/>
      </a:defRPr>
    </a:lvl4pPr>
    <a:lvl5pPr marL="1828637" algn="l" rtl="0" eaLnBrk="0" fontAlgn="base" hangingPunct="0">
      <a:spcBef>
        <a:spcPct val="0"/>
      </a:spcBef>
      <a:spcAft>
        <a:spcPct val="0"/>
      </a:spcAft>
      <a:defRPr sz="2400" kern="1200">
        <a:solidFill>
          <a:schemeClr val="tx1"/>
        </a:solidFill>
        <a:latin typeface="Times" charset="0"/>
        <a:ea typeface="+mn-ea"/>
        <a:cs typeface="+mn-cs"/>
      </a:defRPr>
    </a:lvl5pPr>
    <a:lvl6pPr marL="2285797" algn="l" defTabSz="457159" rtl="0" eaLnBrk="1" latinLnBrk="0" hangingPunct="1">
      <a:defRPr sz="2400" kern="1200">
        <a:solidFill>
          <a:schemeClr val="tx1"/>
        </a:solidFill>
        <a:latin typeface="Times" charset="0"/>
        <a:ea typeface="+mn-ea"/>
        <a:cs typeface="+mn-cs"/>
      </a:defRPr>
    </a:lvl6pPr>
    <a:lvl7pPr marL="2742956" algn="l" defTabSz="457159" rtl="0" eaLnBrk="1" latinLnBrk="0" hangingPunct="1">
      <a:defRPr sz="2400" kern="1200">
        <a:solidFill>
          <a:schemeClr val="tx1"/>
        </a:solidFill>
        <a:latin typeface="Times" charset="0"/>
        <a:ea typeface="+mn-ea"/>
        <a:cs typeface="+mn-cs"/>
      </a:defRPr>
    </a:lvl7pPr>
    <a:lvl8pPr marL="3200115" algn="l" defTabSz="457159" rtl="0" eaLnBrk="1" latinLnBrk="0" hangingPunct="1">
      <a:defRPr sz="2400" kern="1200">
        <a:solidFill>
          <a:schemeClr val="tx1"/>
        </a:solidFill>
        <a:latin typeface="Times" charset="0"/>
        <a:ea typeface="+mn-ea"/>
        <a:cs typeface="+mn-cs"/>
      </a:defRPr>
    </a:lvl8pPr>
    <a:lvl9pPr marL="3657274" algn="l" defTabSz="457159"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B7"/>
    <a:srgbClr val="FFDCD9"/>
    <a:srgbClr val="FFCC66"/>
    <a:srgbClr val="FFF795"/>
    <a:srgbClr val="FFE1BE"/>
    <a:srgbClr val="FF0000"/>
    <a:srgbClr val="E6E6E6"/>
    <a:srgbClr val="0000FF"/>
    <a:srgbClr val="9EFCC0"/>
    <a:srgbClr val="B9F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80" autoAdjust="0"/>
    <p:restoredTop sz="96305" autoAdjust="0"/>
  </p:normalViewPr>
  <p:slideViewPr>
    <p:cSldViewPr snapToGrid="0" showGuides="1">
      <p:cViewPr varScale="1">
        <p:scale>
          <a:sx n="78" d="100"/>
          <a:sy n="78" d="100"/>
        </p:scale>
        <p:origin x="1392" y="78"/>
      </p:cViewPr>
      <p:guideLst>
        <p:guide orient="horz" pos="2160"/>
        <p:guide pos="2880"/>
      </p:guideLst>
    </p:cSldViewPr>
  </p:slideViewPr>
  <p:outlineViewPr>
    <p:cViewPr>
      <p:scale>
        <a:sx n="66" d="100"/>
        <a:sy n="66" d="100"/>
      </p:scale>
      <p:origin x="8" y="9424"/>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latin typeface="Verdana" charset="0"/>
              </a:defRPr>
            </a:lvl1pPr>
          </a:lstStyle>
          <a:p>
            <a:r>
              <a:rPr lang="en-US" dirty="0"/>
              <a:t>WNS</a:t>
            </a:r>
          </a:p>
        </p:txBody>
      </p:sp>
      <p:sp>
        <p:nvSpPr>
          <p:cNvPr id="114691" name="Rectangle 3"/>
          <p:cNvSpPr>
            <a:spLocks noGrp="1" noChangeArrowheads="1"/>
          </p:cNvSpPr>
          <p:nvPr>
            <p:ph type="dt" sz="quarter" idx="1"/>
          </p:nvPr>
        </p:nvSpPr>
        <p:spPr bwMode="auto">
          <a:xfrm>
            <a:off x="3886200" y="0"/>
            <a:ext cx="29718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latin typeface="Verdana" charset="0"/>
              </a:defRPr>
            </a:lvl1pPr>
          </a:lstStyle>
          <a:p>
            <a:r>
              <a:rPr lang="en-US" dirty="0"/>
              <a:t>KIChE_10</a:t>
            </a:r>
          </a:p>
        </p:txBody>
      </p:sp>
      <p:sp>
        <p:nvSpPr>
          <p:cNvPr id="114692" name="Rectangle 4"/>
          <p:cNvSpPr>
            <a:spLocks noGrp="1" noChangeArrowheads="1"/>
          </p:cNvSpPr>
          <p:nvPr>
            <p:ph type="ftr" sz="quarter" idx="2"/>
          </p:nvPr>
        </p:nvSpPr>
        <p:spPr bwMode="auto">
          <a:xfrm>
            <a:off x="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14693" name="Rectangle 5"/>
          <p:cNvSpPr>
            <a:spLocks noGrp="1" noChangeArrowheads="1"/>
          </p:cNvSpPr>
          <p:nvPr>
            <p:ph type="sldNum" sz="quarter" idx="3"/>
          </p:nvPr>
        </p:nvSpPr>
        <p:spPr bwMode="auto">
          <a:xfrm>
            <a:off x="3886200" y="8636000"/>
            <a:ext cx="2971800" cy="508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a:latin typeface="Verdana" charset="0"/>
              </a:defRPr>
            </a:lvl1pPr>
          </a:lstStyle>
          <a:p>
            <a:fld id="{E6642C02-4C19-4246-969B-EB4B7E9B70A6}" type="slidenum">
              <a:rPr lang="en-US"/>
              <a:pPr/>
              <a:t>‹#›</a:t>
            </a:fld>
            <a:endParaRPr lang="en-US" dirty="0"/>
          </a:p>
        </p:txBody>
      </p:sp>
    </p:spTree>
    <p:extLst>
      <p:ext uri="{BB962C8B-B14F-4D97-AF65-F5344CB8AC3E}">
        <p14:creationId xmlns:p14="http://schemas.microsoft.com/office/powerpoint/2010/main" val="204701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C25E63-E587-134E-ACAD-8E9182AE739C}" type="slidenum">
              <a:rPr lang="en-US"/>
              <a:pPr/>
              <a:t>‹#›</a:t>
            </a:fld>
            <a:endParaRPr lang="en-US" dirty="0"/>
          </a:p>
        </p:txBody>
      </p:sp>
    </p:spTree>
    <p:extLst>
      <p:ext uri="{BB962C8B-B14F-4D97-AF65-F5344CB8AC3E}">
        <p14:creationId xmlns:p14="http://schemas.microsoft.com/office/powerpoint/2010/main" val="173441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159" algn="l" rtl="0" fontAlgn="base">
      <a:spcBef>
        <a:spcPct val="30000"/>
      </a:spcBef>
      <a:spcAft>
        <a:spcPct val="0"/>
      </a:spcAft>
      <a:defRPr sz="1200" kern="1200">
        <a:solidFill>
          <a:schemeClr val="tx1"/>
        </a:solidFill>
        <a:latin typeface="Times" charset="0"/>
        <a:ea typeface="ＭＳ Ｐゴシック" charset="-128"/>
        <a:cs typeface="+mn-cs"/>
      </a:defRPr>
    </a:lvl2pPr>
    <a:lvl3pPr marL="914318" algn="l" rtl="0" fontAlgn="base">
      <a:spcBef>
        <a:spcPct val="30000"/>
      </a:spcBef>
      <a:spcAft>
        <a:spcPct val="0"/>
      </a:spcAft>
      <a:defRPr sz="1200" kern="1200">
        <a:solidFill>
          <a:schemeClr val="tx1"/>
        </a:solidFill>
        <a:latin typeface="Times" charset="0"/>
        <a:ea typeface="ＭＳ Ｐゴシック" charset="-128"/>
        <a:cs typeface="+mn-cs"/>
      </a:defRPr>
    </a:lvl3pPr>
    <a:lvl4pPr marL="1371477" algn="l" rtl="0" fontAlgn="base">
      <a:spcBef>
        <a:spcPct val="30000"/>
      </a:spcBef>
      <a:spcAft>
        <a:spcPct val="0"/>
      </a:spcAft>
      <a:defRPr sz="1200" kern="1200">
        <a:solidFill>
          <a:schemeClr val="tx1"/>
        </a:solidFill>
        <a:latin typeface="Times" charset="0"/>
        <a:ea typeface="ＭＳ Ｐゴシック" charset="-128"/>
        <a:cs typeface="+mn-cs"/>
      </a:defRPr>
    </a:lvl4pPr>
    <a:lvl5pPr marL="1828637" algn="l" rtl="0" fontAlgn="base">
      <a:spcBef>
        <a:spcPct val="30000"/>
      </a:spcBef>
      <a:spcAft>
        <a:spcPct val="0"/>
      </a:spcAft>
      <a:defRPr sz="1200" kern="1200">
        <a:solidFill>
          <a:schemeClr val="tx1"/>
        </a:solidFill>
        <a:latin typeface="Times" charset="0"/>
        <a:ea typeface="ＭＳ Ｐゴシック" charset="-128"/>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25E63-E587-134E-ACAD-8E9182AE739C}" type="slidenum">
              <a:rPr lang="en-US" smtClean="0"/>
              <a:pPr/>
              <a:t>1</a:t>
            </a:fld>
            <a:endParaRPr lang="en-US" dirty="0"/>
          </a:p>
        </p:txBody>
      </p:sp>
    </p:spTree>
    <p:extLst>
      <p:ext uri="{BB962C8B-B14F-4D97-AF65-F5344CB8AC3E}">
        <p14:creationId xmlns:p14="http://schemas.microsoft.com/office/powerpoint/2010/main" val="321103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0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07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91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5434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78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2818319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52492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9075" y="5665521"/>
            <a:ext cx="1057275" cy="108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4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54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80630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58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795" y="1876426"/>
            <a:ext cx="788670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00375" y="635901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5250" y="5391149"/>
            <a:ext cx="1305457"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9322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zoom.us/" TargetMode="External"/><Relationship Id="rId2" Type="http://schemas.openxmlformats.org/officeDocument/2006/relationships/hyperlink" Target="http://nano4me.org/" TargetMode="External"/><Relationship Id="rId1" Type="http://schemas.openxmlformats.org/officeDocument/2006/relationships/slideLayout" Target="../slideLayouts/slideLayout2.xml"/><Relationship Id="rId4" Type="http://schemas.openxmlformats.org/officeDocument/2006/relationships/hyperlink" Target="https://www.teamviewer.com/en/index.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716138" y="800100"/>
            <a:ext cx="7772400" cy="7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a:latin typeface="Andalus" panose="02020603050405020304" pitchFamily="18" charset="-78"/>
                <a:cs typeface="Andalus" panose="02020603050405020304" pitchFamily="18" charset="-78"/>
              </a:rPr>
              <a:t>Remote Access Laboratory Guide</a:t>
            </a:r>
            <a:endParaRPr lang="en-US" altLang="en-US" sz="3200" dirty="0">
              <a:latin typeface="Andalus" panose="02020603050405020304" pitchFamily="18" charset="-78"/>
              <a:cs typeface="Andalus" panose="02020603050405020304" pitchFamily="18" charset="-78"/>
            </a:endParaRPr>
          </a:p>
          <a:p>
            <a:pPr algn="ctr"/>
            <a:endParaRPr lang="en-US" altLang="en-US" sz="3200" dirty="0">
              <a:solidFill>
                <a:schemeClr val="tx2"/>
              </a:solidFill>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rotWithShape="1">
          <a:blip r:embed="rId3"/>
          <a:srcRect r="936"/>
          <a:stretch/>
        </p:blipFill>
        <p:spPr>
          <a:xfrm>
            <a:off x="823814" y="2164830"/>
            <a:ext cx="3200400" cy="3194755"/>
          </a:xfrm>
          <a:prstGeom prst="rect">
            <a:avLst/>
          </a:prstGeom>
        </p:spPr>
      </p:pic>
      <p:sp>
        <p:nvSpPr>
          <p:cNvPr id="6" name="Rectangle 5"/>
          <p:cNvSpPr/>
          <p:nvPr/>
        </p:nvSpPr>
        <p:spPr>
          <a:xfrm>
            <a:off x="4022508" y="2094743"/>
            <a:ext cx="4663440" cy="954107"/>
          </a:xfrm>
          <a:prstGeom prst="rect">
            <a:avLst/>
          </a:prstGeom>
        </p:spPr>
        <p:txBody>
          <a:bodyPr wrap="square">
            <a:spAutoFit/>
          </a:bodyPr>
          <a:lstStyle/>
          <a:p>
            <a:pPr algn="ctr"/>
            <a:r>
              <a:rPr lang="en-US" altLang="en-US" sz="2800" dirty="0">
                <a:solidFill>
                  <a:schemeClr val="tx2"/>
                </a:solidFill>
              </a:rPr>
              <a:t>Plant growth in solutions of nanoparticles</a:t>
            </a:r>
          </a:p>
        </p:txBody>
      </p:sp>
      <p:sp>
        <p:nvSpPr>
          <p:cNvPr id="9" name="Rectangle 8"/>
          <p:cNvSpPr/>
          <p:nvPr/>
        </p:nvSpPr>
        <p:spPr>
          <a:xfrm>
            <a:off x="4219918" y="3974590"/>
            <a:ext cx="4268620" cy="1200329"/>
          </a:xfrm>
          <a:prstGeom prst="rect">
            <a:avLst/>
          </a:prstGeom>
        </p:spPr>
        <p:txBody>
          <a:bodyPr wrap="square">
            <a:spAutoFit/>
          </a:bodyPr>
          <a:lstStyle/>
          <a:p>
            <a:r>
              <a:rPr lang="en-US" b="1" dirty="0">
                <a:solidFill>
                  <a:srgbClr val="000000"/>
                </a:solidFill>
                <a:latin typeface="+mn-lt"/>
              </a:rPr>
              <a:t>In this exercise, you will: </a:t>
            </a:r>
          </a:p>
          <a:p>
            <a:pPr marL="171450" indent="-171450">
              <a:buFont typeface="Arial" panose="020B0604020202020204" pitchFamily="34" charset="0"/>
              <a:buChar char="•"/>
            </a:pPr>
            <a:r>
              <a:rPr lang="en-US" sz="1200" dirty="0">
                <a:solidFill>
                  <a:srgbClr val="000000"/>
                </a:solidFill>
                <a:latin typeface="+mn-lt"/>
              </a:rPr>
              <a:t>Create a nanoparticle solution</a:t>
            </a:r>
          </a:p>
          <a:p>
            <a:pPr marL="171450" indent="-171450">
              <a:buFont typeface="Arial" panose="020B0604020202020204" pitchFamily="34" charset="0"/>
              <a:buChar char="•"/>
            </a:pPr>
            <a:r>
              <a:rPr lang="en-US" sz="1200" dirty="0">
                <a:solidFill>
                  <a:srgbClr val="000000"/>
                </a:solidFill>
                <a:latin typeface="+mn-lt"/>
              </a:rPr>
              <a:t>Gain experience in nanoscale characterization</a:t>
            </a:r>
          </a:p>
          <a:p>
            <a:pPr marL="171450" indent="-171450">
              <a:buFont typeface="Arial" panose="020B0604020202020204" pitchFamily="34" charset="0"/>
              <a:buChar char="•"/>
            </a:pPr>
            <a:endParaRPr lang="en-US" sz="1200" dirty="0">
              <a:solidFill>
                <a:srgbClr val="000000"/>
              </a:solidFill>
            </a:endParaRPr>
          </a:p>
          <a:p>
            <a:pPr marL="171450" indent="-171450">
              <a:buFont typeface="Arial" panose="020B0604020202020204" pitchFamily="34" charset="0"/>
              <a:buChar char="•"/>
            </a:pPr>
            <a:endParaRPr lang="en-US" sz="1200" dirty="0">
              <a:solidFill>
                <a:srgbClr val="000000"/>
              </a:solidFill>
            </a:endParaRPr>
          </a:p>
        </p:txBody>
      </p:sp>
      <p:sp>
        <p:nvSpPr>
          <p:cNvPr id="7" name="TextBox 6"/>
          <p:cNvSpPr txBox="1"/>
          <p:nvPr/>
        </p:nvSpPr>
        <p:spPr>
          <a:xfrm>
            <a:off x="0" y="6596390"/>
            <a:ext cx="1766830" cy="261610"/>
          </a:xfrm>
          <a:prstGeom prst="rect">
            <a:avLst/>
          </a:prstGeom>
          <a:noFill/>
        </p:spPr>
        <p:txBody>
          <a:bodyPr wrap="none" rtlCol="0">
            <a:spAutoFit/>
          </a:bodyPr>
          <a:lstStyle/>
          <a:p>
            <a:r>
              <a:rPr lang="en-US" sz="1100" dirty="0">
                <a:latin typeface="+mn-lt"/>
              </a:rPr>
              <a:t>Published: Dec 2016, Rev. 1</a:t>
            </a:r>
          </a:p>
        </p:txBody>
      </p:sp>
    </p:spTree>
    <p:extLst>
      <p:ext uri="{BB962C8B-B14F-4D97-AF65-F5344CB8AC3E}">
        <p14:creationId xmlns:p14="http://schemas.microsoft.com/office/powerpoint/2010/main" val="39818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782196"/>
          </a:xfrm>
        </p:spPr>
        <p:txBody>
          <a:bodyPr>
            <a:normAutofit fontScale="90000"/>
          </a:bodyPr>
          <a:lstStyle/>
          <a:p>
            <a:r>
              <a:rPr lang="en-US" dirty="0"/>
              <a:t>Procedure:</a:t>
            </a:r>
            <a:br>
              <a:rPr lang="en-US" dirty="0"/>
            </a:br>
            <a:r>
              <a:rPr lang="en-US" dirty="0"/>
              <a:t>Calibrate measurements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Obtain access to a computer. Open the software ImageJ. Within ImageJ, open the file Day8Nanogrp4.jpg. You may also use your own laptop, but you will have to download ImageJ and obtain the image Day8Nanogrp4.jpg from your instructor</a:t>
            </a:r>
          </a:p>
          <a:p>
            <a:pPr marL="548640" indent="-342900" algn="just" fontAlgn="auto">
              <a:spcAft>
                <a:spcPts val="0"/>
              </a:spcAft>
              <a:buFont typeface="+mj-lt"/>
              <a:buAutoNum type="romanUcPeriod"/>
            </a:pPr>
            <a:r>
              <a:rPr lang="en-US" sz="1400" dirty="0"/>
              <a:t>Zoom in on a part of the ruler such that 1 cm takes up at least half of the screen. The easiest way to do this is to draw a rectangle using the rectangle tool from the tools palette. Then go to Image </a:t>
            </a:r>
            <a:r>
              <a:rPr lang="en-US" sz="1400" dirty="0">
                <a:sym typeface="Wingdings" panose="05000000000000000000" pitchFamily="2" charset="2"/>
              </a:rPr>
              <a:t></a:t>
            </a:r>
            <a:r>
              <a:rPr lang="en-US" sz="1400" dirty="0"/>
              <a:t> Zoom  </a:t>
            </a:r>
            <a:r>
              <a:rPr lang="en-US" sz="1400" dirty="0">
                <a:sym typeface="Wingdings" panose="05000000000000000000" pitchFamily="2" charset="2"/>
              </a:rPr>
              <a:t></a:t>
            </a:r>
            <a:r>
              <a:rPr lang="en-US" sz="1400" dirty="0"/>
              <a:t> To selection. Screen shot of zoomed image:</a:t>
            </a:r>
          </a:p>
        </p:txBody>
      </p:sp>
      <p:pic>
        <p:nvPicPr>
          <p:cNvPr id="307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933" y="2695711"/>
            <a:ext cx="378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5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782196"/>
          </a:xfrm>
        </p:spPr>
        <p:txBody>
          <a:bodyPr>
            <a:normAutofit fontScale="90000"/>
          </a:bodyPr>
          <a:lstStyle/>
          <a:p>
            <a:r>
              <a:rPr lang="en-US" dirty="0"/>
              <a:t>Procedure:</a:t>
            </a:r>
            <a:br>
              <a:rPr lang="en-US" dirty="0"/>
            </a:br>
            <a:r>
              <a:rPr lang="en-US" dirty="0"/>
              <a:t>Calibrate measurements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3"/>
            </a:pPr>
            <a:r>
              <a:rPr lang="en-US" sz="1400" dirty="0"/>
              <a:t>Click on the straight line tool. Draw a straight line from the middle of one cm marker to the middle of the next cm marker. Screen shot (the line is light yellow and thin- so it's hard to see but it is there):</a:t>
            </a:r>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endParaRPr lang="en-US" sz="1400" dirty="0"/>
          </a:p>
          <a:p>
            <a:pPr marL="605790" indent="-400050" algn="just" fontAlgn="auto">
              <a:spcAft>
                <a:spcPts val="0"/>
              </a:spcAft>
              <a:buFont typeface="+mj-lt"/>
              <a:buAutoNum type="romanUcPeriod" startAt="3"/>
            </a:pPr>
            <a:r>
              <a:rPr lang="en-US" sz="1400" dirty="0"/>
              <a:t>Choose Analyze  </a:t>
            </a:r>
            <a:r>
              <a:rPr lang="en-US" sz="1400" dirty="0">
                <a:sym typeface="Wingdings" panose="05000000000000000000" pitchFamily="2" charset="2"/>
              </a:rPr>
              <a:t></a:t>
            </a:r>
            <a:r>
              <a:rPr lang="en-US" sz="1400" dirty="0"/>
              <a:t> Set Scale … </a:t>
            </a:r>
          </a:p>
          <a:p>
            <a:pPr marL="605790" indent="-400050" algn="just" fontAlgn="auto">
              <a:spcAft>
                <a:spcPts val="0"/>
              </a:spcAft>
              <a:buFont typeface="+mj-lt"/>
              <a:buAutoNum type="romanUcPeriod" startAt="3"/>
            </a:pPr>
            <a:r>
              <a:rPr lang="en-US" sz="1400" dirty="0"/>
              <a:t>The number of pixels for your line will appear in the "Distance in pixels" box. It is equal to 1.00 cm.</a:t>
            </a:r>
          </a:p>
          <a:p>
            <a:pPr marL="605790" indent="-400050" algn="just" fontAlgn="auto">
              <a:spcAft>
                <a:spcPts val="0"/>
              </a:spcAft>
              <a:buFont typeface="+mj-lt"/>
              <a:buAutoNum type="romanUcPeriod" startAt="3"/>
            </a:pPr>
            <a:endParaRPr lang="en-US" sz="1400" dirty="0"/>
          </a:p>
        </p:txBody>
      </p:sp>
      <p:pic>
        <p:nvPicPr>
          <p:cNvPr id="409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63" y="2029506"/>
            <a:ext cx="3792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55487" t="6427" r="13745" b="42199"/>
          <a:stretch/>
        </p:blipFill>
        <p:spPr bwMode="auto">
          <a:xfrm>
            <a:off x="5135077" y="4989311"/>
            <a:ext cx="1164453" cy="117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32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33400"/>
          </a:xfrm>
        </p:spPr>
        <p:txBody>
          <a:bodyPr>
            <a:normAutofit fontScale="90000"/>
          </a:bodyPr>
          <a:lstStyle/>
          <a:p>
            <a:r>
              <a:rPr lang="en-US" dirty="0"/>
              <a:t>Procedure:</a:t>
            </a:r>
            <a:br>
              <a:rPr lang="en-US" dirty="0"/>
            </a:br>
            <a:r>
              <a:rPr lang="en-US" dirty="0"/>
              <a:t>Measuring sprout growth </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6"/>
            </a:pPr>
            <a:r>
              <a:rPr lang="en-US" sz="1400" dirty="0"/>
              <a:t>Zoom out to see entire image. Zoom in to each individual mung bean sprout. Use the "Segmented Line" to trace the length of the mung bean growth. When you are confident that you have the correct line, go to Analyze  </a:t>
            </a:r>
            <a:r>
              <a:rPr lang="en-US" sz="1400" dirty="0">
                <a:sym typeface="Wingdings" panose="05000000000000000000" pitchFamily="2" charset="2"/>
              </a:rPr>
              <a:t></a:t>
            </a:r>
            <a:r>
              <a:rPr lang="en-US" sz="1400" dirty="0"/>
              <a:t> Measure. In the Results window, it will show you all of the characteristics of the line, including the "Length" in cm.</a:t>
            </a:r>
          </a:p>
        </p:txBody>
      </p:sp>
      <p:pic>
        <p:nvPicPr>
          <p:cNvPr id="512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73" y="2411974"/>
            <a:ext cx="3344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83" y="4244034"/>
            <a:ext cx="4191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9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33400"/>
          </a:xfrm>
        </p:spPr>
        <p:txBody>
          <a:bodyPr>
            <a:normAutofit fontScale="90000"/>
          </a:bodyPr>
          <a:lstStyle/>
          <a:p>
            <a:r>
              <a:rPr lang="en-US" dirty="0"/>
              <a:t>Procedure: </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Bef>
                <a:spcPts val="0"/>
              </a:spcBef>
              <a:spcAft>
                <a:spcPts val="0"/>
              </a:spcAft>
              <a:buFont typeface="+mj-lt"/>
              <a:buAutoNum type="romanUcPeriod" startAt="7"/>
            </a:pPr>
            <a:r>
              <a:rPr lang="en-US" sz="1400" dirty="0"/>
              <a:t>Put your results in a Table 1. Compare </a:t>
            </a:r>
          </a:p>
          <a:p>
            <a:pPr marL="205740" indent="0" algn="just" fontAlgn="auto">
              <a:spcBef>
                <a:spcPts val="0"/>
              </a:spcBef>
              <a:spcAft>
                <a:spcPts val="0"/>
              </a:spcAft>
              <a:buNone/>
            </a:pPr>
            <a:r>
              <a:rPr lang="en-US" sz="1400" dirty="0"/>
              <a:t>	your results with other students to </a:t>
            </a:r>
          </a:p>
          <a:p>
            <a:pPr marL="205740" indent="0" algn="just" fontAlgn="auto">
              <a:spcBef>
                <a:spcPts val="0"/>
              </a:spcBef>
              <a:spcAft>
                <a:spcPts val="0"/>
              </a:spcAft>
              <a:buNone/>
            </a:pPr>
            <a:r>
              <a:rPr lang="en-US" sz="1400" dirty="0"/>
              <a:t>	ensure consistency. </a:t>
            </a:r>
          </a:p>
          <a:p>
            <a:pPr marL="205740" indent="0" algn="just" fontAlgn="auto">
              <a:spcAft>
                <a:spcPts val="0"/>
              </a:spcAft>
              <a:buNone/>
            </a:pPr>
            <a:endParaRPr lang="en-US" sz="1400" dirty="0"/>
          </a:p>
          <a:p>
            <a:pPr marL="205740" indent="0" algn="just" fontAlgn="auto">
              <a:spcAft>
                <a:spcPts val="0"/>
              </a:spcAft>
              <a:buNone/>
            </a:pPr>
            <a:endParaRPr lang="en-US" sz="1400" dirty="0"/>
          </a:p>
          <a:p>
            <a:pPr marL="205740" indent="0" algn="just" fontAlgn="auto">
              <a:spcAft>
                <a:spcPts val="0"/>
              </a:spcAft>
              <a:buNone/>
            </a:pPr>
            <a:endParaRPr lang="en-US" sz="1400" dirty="0"/>
          </a:p>
          <a:p>
            <a:pPr marL="205740" indent="0" algn="just" fontAlgn="auto">
              <a:spcAft>
                <a:spcPts val="0"/>
              </a:spcAft>
              <a:buNone/>
            </a:pPr>
            <a:endParaRPr lang="en-US" sz="1400" dirty="0"/>
          </a:p>
          <a:p>
            <a:pPr marL="605790" indent="-400050" algn="just" fontAlgn="auto">
              <a:spcAft>
                <a:spcPts val="0"/>
              </a:spcAft>
              <a:buFont typeface="+mj-lt"/>
              <a:buAutoNum type="romanUcPeriod" startAt="7"/>
            </a:pPr>
            <a:r>
              <a:rPr lang="en-US" sz="1400" dirty="0"/>
              <a:t>Obtain one digital SEM image of each type of nanoparticle (</a:t>
            </a:r>
            <a:r>
              <a:rPr lang="en-US" sz="1400" dirty="0" err="1"/>
              <a:t>ZnO</a:t>
            </a:r>
            <a:r>
              <a:rPr lang="en-US" sz="1400" dirty="0"/>
              <a:t>: less100nmZnONPs_07.tif, SiO2¬: SiO2onSi1020nm30minsonic_04.TIF) from your instructor. The procedure for measuring the nanoparticles on the SEM images is the same as for measuring the growth of the mung beans, except that the number of pixels for the scale bar is always set to 264 pixels. It is equal to the length of the scale bar printed on the image. Determine the size of each nanoparticle in two perpendicular dimensions if possible). Do at least 20 measurements (10 nanoparticles) for each type of nanoparticle and put the results in Table 2.</a:t>
            </a:r>
          </a:p>
          <a:p>
            <a:pPr marL="605790" indent="-400050" algn="just" fontAlgn="auto">
              <a:spcAft>
                <a:spcPts val="0"/>
              </a:spcAft>
              <a:buFont typeface="+mj-lt"/>
              <a:buAutoNum type="romanUcPeriod" startAt="7"/>
            </a:pPr>
            <a:r>
              <a:rPr lang="en-US" sz="1400" dirty="0"/>
              <a:t>Obtain one digital SEM image of each type of nanotube (single walled: SWNTs1nm30minsonic_04.TIF, multi walled: MWNTs30minsonic10nm_11.TIF). Determine the width of each type of nanotube. Do at least 20 locations of varied position for each type of nanotube and put the results in Table 3.</a:t>
            </a:r>
          </a:p>
        </p:txBody>
      </p:sp>
      <p:graphicFrame>
        <p:nvGraphicFramePr>
          <p:cNvPr id="2" name="Table 1"/>
          <p:cNvGraphicFramePr>
            <a:graphicFrameLocks noGrp="1"/>
          </p:cNvGraphicFramePr>
          <p:nvPr>
            <p:extLst>
              <p:ext uri="{D42A27DB-BD31-4B8C-83A1-F6EECF244321}">
                <p14:modId xmlns:p14="http://schemas.microsoft.com/office/powerpoint/2010/main" val="1927624312"/>
              </p:ext>
            </p:extLst>
          </p:nvPr>
        </p:nvGraphicFramePr>
        <p:xfrm>
          <a:off x="4576233" y="1458085"/>
          <a:ext cx="3498082" cy="1463040"/>
        </p:xfrm>
        <a:graphic>
          <a:graphicData uri="http://schemas.openxmlformats.org/drawingml/2006/table">
            <a:tbl>
              <a:tblPr firstRow="1" firstCol="1" bandRow="1">
                <a:tableStyleId>{5940675A-B579-460E-94D1-54222C63F5DA}</a:tableStyleId>
              </a:tblPr>
              <a:tblGrid>
                <a:gridCol w="888018">
                  <a:extLst>
                    <a:ext uri="{9D8B030D-6E8A-4147-A177-3AD203B41FA5}">
                      <a16:colId xmlns:a16="http://schemas.microsoft.com/office/drawing/2014/main" val="20000"/>
                    </a:ext>
                  </a:extLst>
                </a:gridCol>
                <a:gridCol w="892047">
                  <a:extLst>
                    <a:ext uri="{9D8B030D-6E8A-4147-A177-3AD203B41FA5}">
                      <a16:colId xmlns:a16="http://schemas.microsoft.com/office/drawing/2014/main" val="20001"/>
                    </a:ext>
                  </a:extLst>
                </a:gridCol>
                <a:gridCol w="774397">
                  <a:extLst>
                    <a:ext uri="{9D8B030D-6E8A-4147-A177-3AD203B41FA5}">
                      <a16:colId xmlns:a16="http://schemas.microsoft.com/office/drawing/2014/main" val="20002"/>
                    </a:ext>
                  </a:extLst>
                </a:gridCol>
                <a:gridCol w="943620">
                  <a:extLst>
                    <a:ext uri="{9D8B030D-6E8A-4147-A177-3AD203B41FA5}">
                      <a16:colId xmlns:a16="http://schemas.microsoft.com/office/drawing/2014/main" val="20003"/>
                    </a:ext>
                  </a:extLst>
                </a:gridCol>
              </a:tblGrid>
              <a:tr h="0">
                <a:tc gridSpan="4">
                  <a:txBody>
                    <a:bodyPr/>
                    <a:lstStyle/>
                    <a:p>
                      <a:pPr marL="0" marR="0">
                        <a:spcBef>
                          <a:spcPts val="0"/>
                        </a:spcBef>
                        <a:spcAft>
                          <a:spcPts val="0"/>
                        </a:spcAft>
                      </a:pPr>
                      <a:r>
                        <a:rPr lang="en-US" sz="1200" dirty="0">
                          <a:effectLst/>
                        </a:rPr>
                        <a:t>File Name: Day8Nanogrp4.jpg</a:t>
                      </a:r>
                    </a:p>
                    <a:p>
                      <a:pPr marL="0" marR="0">
                        <a:spcBef>
                          <a:spcPts val="0"/>
                        </a:spcBef>
                        <a:spcAft>
                          <a:spcPts val="0"/>
                        </a:spcAft>
                      </a:pPr>
                      <a:r>
                        <a:rPr lang="en-US" sz="1200" dirty="0">
                          <a:effectLst/>
                        </a:rPr>
                        <a:t> Conversion: _____________ pixels = 1 cm</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200">
                          <a:effectLst/>
                        </a:rPr>
                        <a:t>Date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Group</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Bean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SiO</a:t>
                      </a:r>
                      <a:r>
                        <a:rPr lang="en-US" sz="1200" baseline="-250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200">
                          <a:effectLst/>
                        </a:rPr>
                        <a:t>10/24/14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5699206" y="1066987"/>
            <a:ext cx="1614460" cy="533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000" dirty="0"/>
              <a:t>Table 1</a:t>
            </a:r>
          </a:p>
        </p:txBody>
      </p:sp>
    </p:spTree>
    <p:extLst>
      <p:ext uri="{BB962C8B-B14F-4D97-AF65-F5344CB8AC3E}">
        <p14:creationId xmlns:p14="http://schemas.microsoft.com/office/powerpoint/2010/main" val="325828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18990" y="186891"/>
            <a:ext cx="1614460" cy="533400"/>
          </a:xfrm>
        </p:spPr>
        <p:txBody>
          <a:bodyPr>
            <a:normAutofit/>
          </a:bodyPr>
          <a:lstStyle/>
          <a:p>
            <a:r>
              <a:rPr lang="en-US" sz="2000" dirty="0"/>
              <a:t>Table 2</a:t>
            </a:r>
          </a:p>
        </p:txBody>
      </p:sp>
      <p:graphicFrame>
        <p:nvGraphicFramePr>
          <p:cNvPr id="3" name="Table 2"/>
          <p:cNvGraphicFramePr>
            <a:graphicFrameLocks noGrp="1"/>
          </p:cNvGraphicFramePr>
          <p:nvPr>
            <p:extLst>
              <p:ext uri="{D42A27DB-BD31-4B8C-83A1-F6EECF244321}">
                <p14:modId xmlns:p14="http://schemas.microsoft.com/office/powerpoint/2010/main" val="917860274"/>
              </p:ext>
            </p:extLst>
          </p:nvPr>
        </p:nvGraphicFramePr>
        <p:xfrm>
          <a:off x="364662" y="585537"/>
          <a:ext cx="3834359" cy="4506161"/>
        </p:xfrm>
        <a:graphic>
          <a:graphicData uri="http://schemas.openxmlformats.org/drawingml/2006/table">
            <a:tbl>
              <a:tblPr firstRow="1" firstCol="1" bandRow="1">
                <a:tableStyleId>{5940675A-B579-460E-94D1-54222C63F5DA}</a:tableStyleId>
              </a:tblPr>
              <a:tblGrid>
                <a:gridCol w="525675">
                  <a:extLst>
                    <a:ext uri="{9D8B030D-6E8A-4147-A177-3AD203B41FA5}">
                      <a16:colId xmlns:a16="http://schemas.microsoft.com/office/drawing/2014/main" val="20000"/>
                    </a:ext>
                  </a:extLst>
                </a:gridCol>
                <a:gridCol w="1082842">
                  <a:extLst>
                    <a:ext uri="{9D8B030D-6E8A-4147-A177-3AD203B41FA5}">
                      <a16:colId xmlns:a16="http://schemas.microsoft.com/office/drawing/2014/main" val="20001"/>
                    </a:ext>
                  </a:extLst>
                </a:gridCol>
                <a:gridCol w="481263">
                  <a:extLst>
                    <a:ext uri="{9D8B030D-6E8A-4147-A177-3AD203B41FA5}">
                      <a16:colId xmlns:a16="http://schemas.microsoft.com/office/drawing/2014/main" val="20002"/>
                    </a:ext>
                  </a:extLst>
                </a:gridCol>
                <a:gridCol w="1744579">
                  <a:extLst>
                    <a:ext uri="{9D8B030D-6E8A-4147-A177-3AD203B41FA5}">
                      <a16:colId xmlns:a16="http://schemas.microsoft.com/office/drawing/2014/main" val="20003"/>
                    </a:ext>
                  </a:extLst>
                </a:gridCol>
              </a:tblGrid>
              <a:tr h="348107">
                <a:tc gridSpan="2">
                  <a:txBody>
                    <a:bodyPr/>
                    <a:lstStyle/>
                    <a:p>
                      <a:pPr marL="0" marR="0">
                        <a:spcBef>
                          <a:spcPts val="0"/>
                        </a:spcBef>
                        <a:spcAft>
                          <a:spcPts val="0"/>
                        </a:spcAft>
                      </a:pPr>
                      <a:r>
                        <a:rPr lang="en-US" sz="1100" dirty="0">
                          <a:effectLst/>
                        </a:rPr>
                        <a:t>Filename: less100nmZnONPs_07.tif</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tc gridSpan="2">
                  <a:txBody>
                    <a:bodyPr/>
                    <a:lstStyle/>
                    <a:p>
                      <a:pPr marL="0" marR="0">
                        <a:spcBef>
                          <a:spcPts val="0"/>
                        </a:spcBef>
                        <a:spcAft>
                          <a:spcPts val="0"/>
                        </a:spcAft>
                      </a:pPr>
                      <a:r>
                        <a:rPr lang="en-US" sz="1100" dirty="0">
                          <a:effectLst/>
                        </a:rPr>
                        <a:t>Filename: SiO2onSi1020nm30minsonic_04.TIF</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extLst>
                  <a:ext uri="{0D108BD9-81ED-4DB2-BD59-A6C34878D82A}">
                    <a16:rowId xmlns:a16="http://schemas.microsoft.com/office/drawing/2014/main" val="10000"/>
                  </a:ext>
                </a:extLst>
              </a:tr>
              <a:tr h="174054">
                <a:tc gridSpan="2">
                  <a:txBody>
                    <a:bodyPr/>
                    <a:lstStyle/>
                    <a:p>
                      <a:pPr marL="0" marR="0">
                        <a:spcBef>
                          <a:spcPts val="0"/>
                        </a:spcBef>
                        <a:spcAft>
                          <a:spcPts val="0"/>
                        </a:spcAft>
                      </a:pPr>
                      <a:r>
                        <a:rPr lang="en-US" sz="1100">
                          <a:effectLst/>
                        </a:rPr>
                        <a:t>Type of NP: 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tc gridSpan="2">
                  <a:txBody>
                    <a:bodyPr/>
                    <a:lstStyle/>
                    <a:p>
                      <a:pPr marL="0" marR="0">
                        <a:spcBef>
                          <a:spcPts val="0"/>
                        </a:spcBef>
                        <a:spcAft>
                          <a:spcPts val="0"/>
                        </a:spcAft>
                      </a:pPr>
                      <a:r>
                        <a:rPr lang="en-US" sz="1100" dirty="0">
                          <a:effectLst/>
                        </a:rPr>
                        <a:t>Type of NP: SiO</a:t>
                      </a:r>
                      <a:r>
                        <a:rPr lang="en-US" sz="1100" baseline="-25000" dirty="0">
                          <a:effectLst/>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extLst>
                  <a:ext uri="{0D108BD9-81ED-4DB2-BD59-A6C34878D82A}">
                    <a16:rowId xmlns:a16="http://schemas.microsoft.com/office/drawing/2014/main" val="10001"/>
                  </a:ext>
                </a:extLst>
              </a:tr>
              <a:tr h="348107">
                <a:tc gridSpan="2">
                  <a:txBody>
                    <a:bodyPr/>
                    <a:lstStyle/>
                    <a:p>
                      <a:pPr marL="0" marR="0">
                        <a:spcBef>
                          <a:spcPts val="0"/>
                        </a:spcBef>
                        <a:spcAft>
                          <a:spcPts val="0"/>
                        </a:spcAft>
                      </a:pPr>
                      <a:r>
                        <a:rPr lang="en-US" sz="1100">
                          <a:effectLst/>
                        </a:rPr>
                        <a:t> </a:t>
                      </a:r>
                    </a:p>
                    <a:p>
                      <a:pPr marL="0" marR="0">
                        <a:spcBef>
                          <a:spcPts val="0"/>
                        </a:spcBef>
                        <a:spcAft>
                          <a:spcPts val="0"/>
                        </a:spcAft>
                      </a:pPr>
                      <a:r>
                        <a:rPr lang="en-US" sz="1100">
                          <a:effectLst/>
                        </a:rPr>
                        <a:t>Scale Factor: _____ pixels = ____nm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tc gridSpan="2">
                  <a:txBody>
                    <a:bodyPr/>
                    <a:lstStyle/>
                    <a:p>
                      <a:pPr marL="0" marR="0">
                        <a:spcBef>
                          <a:spcPts val="0"/>
                        </a:spcBef>
                        <a:spcAft>
                          <a:spcPts val="0"/>
                        </a:spcAft>
                      </a:pPr>
                      <a:r>
                        <a:rPr lang="en-US" sz="1100">
                          <a:effectLst/>
                        </a:rPr>
                        <a:t> </a:t>
                      </a:r>
                    </a:p>
                    <a:p>
                      <a:pPr marL="0" marR="0">
                        <a:spcBef>
                          <a:spcPts val="0"/>
                        </a:spcBef>
                        <a:spcAft>
                          <a:spcPts val="0"/>
                        </a:spcAft>
                      </a:pPr>
                      <a:r>
                        <a:rPr lang="en-US" sz="1100">
                          <a:effectLst/>
                        </a:rPr>
                        <a:t>Scale Factor: _____ pixels = ____nm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hMerge="1">
                  <a:txBody>
                    <a:bodyPr/>
                    <a:lstStyle/>
                    <a:p>
                      <a:endParaRPr lang="en-US"/>
                    </a:p>
                  </a:txBody>
                  <a:tcPr/>
                </a:tc>
                <a:extLst>
                  <a:ext uri="{0D108BD9-81ED-4DB2-BD59-A6C34878D82A}">
                    <a16:rowId xmlns:a16="http://schemas.microsoft.com/office/drawing/2014/main" val="10002"/>
                  </a:ext>
                </a:extLst>
              </a:tr>
              <a:tr h="174054">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3"/>
                  </a:ext>
                </a:extLst>
              </a:tr>
              <a:tr h="174054">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4"/>
                  </a:ext>
                </a:extLst>
              </a:tr>
              <a:tr h="174054">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5"/>
                  </a:ext>
                </a:extLst>
              </a:tr>
              <a:tr h="174054">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6"/>
                  </a:ext>
                </a:extLst>
              </a:tr>
              <a:tr h="174054">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7"/>
                  </a:ext>
                </a:extLst>
              </a:tr>
              <a:tr h="174054">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8"/>
                  </a:ext>
                </a:extLst>
              </a:tr>
              <a:tr h="174054">
                <a:tc>
                  <a:txBody>
                    <a:bodyPr/>
                    <a:lstStyle/>
                    <a:p>
                      <a:pPr marL="0" marR="0">
                        <a:spcBef>
                          <a:spcPts val="0"/>
                        </a:spcBef>
                        <a:spcAft>
                          <a:spcPts val="0"/>
                        </a:spcAft>
                      </a:pPr>
                      <a:r>
                        <a:rPr lang="en-US" sz="11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09"/>
                  </a:ext>
                </a:extLst>
              </a:tr>
              <a:tr h="174054">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0"/>
                  </a:ext>
                </a:extLst>
              </a:tr>
              <a:tr h="174054">
                <a:tc>
                  <a:txBody>
                    <a:bodyPr/>
                    <a:lstStyle/>
                    <a:p>
                      <a:pPr marL="0" marR="0">
                        <a:spcBef>
                          <a:spcPts val="0"/>
                        </a:spcBef>
                        <a:spcAft>
                          <a:spcPts val="0"/>
                        </a:spcAft>
                      </a:pPr>
                      <a:r>
                        <a:rPr lang="en-US" sz="11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1"/>
                  </a:ext>
                </a:extLst>
              </a:tr>
              <a:tr h="174054">
                <a:tc>
                  <a:txBody>
                    <a:bodyPr/>
                    <a:lstStyle/>
                    <a:p>
                      <a:pPr marL="0" marR="0">
                        <a:spcBef>
                          <a:spcPts val="0"/>
                        </a:spcBef>
                        <a:spcAft>
                          <a:spcPts val="0"/>
                        </a:spcAft>
                      </a:pPr>
                      <a:r>
                        <a:rPr lang="en-US" sz="1100">
                          <a:effectLst/>
                        </a:rPr>
                        <a:t>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2"/>
                  </a:ext>
                </a:extLst>
              </a:tr>
              <a:tr h="174054">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3"/>
                  </a:ext>
                </a:extLst>
              </a:tr>
              <a:tr h="174054">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4"/>
                  </a:ext>
                </a:extLst>
              </a:tr>
              <a:tr h="174054">
                <a:tc>
                  <a:txBody>
                    <a:bodyPr/>
                    <a:lstStyle/>
                    <a:p>
                      <a:pPr marL="0" marR="0">
                        <a:spcBef>
                          <a:spcPts val="0"/>
                        </a:spcBef>
                        <a:spcAft>
                          <a:spcPts val="0"/>
                        </a:spcAft>
                      </a:pPr>
                      <a:r>
                        <a:rPr lang="en-US" sz="11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5"/>
                  </a:ext>
                </a:extLst>
              </a:tr>
              <a:tr h="174054">
                <a:tc>
                  <a:txBody>
                    <a:bodyPr/>
                    <a:lstStyle/>
                    <a:p>
                      <a:pPr marL="0" marR="0">
                        <a:spcBef>
                          <a:spcPts val="0"/>
                        </a:spcBef>
                        <a:spcAft>
                          <a:spcPts val="0"/>
                        </a:spcAft>
                      </a:pPr>
                      <a:r>
                        <a:rPr lang="en-US" sz="1100">
                          <a:effectLst/>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6"/>
                  </a:ext>
                </a:extLst>
              </a:tr>
              <a:tr h="174054">
                <a:tc>
                  <a:txBody>
                    <a:bodyPr/>
                    <a:lstStyle/>
                    <a:p>
                      <a:pPr marL="0" marR="0">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7"/>
                  </a:ext>
                </a:extLst>
              </a:tr>
              <a:tr h="174054">
                <a:tc>
                  <a:txBody>
                    <a:bodyPr/>
                    <a:lstStyle/>
                    <a:p>
                      <a:pPr marL="0" marR="0">
                        <a:spcBef>
                          <a:spcPts val="0"/>
                        </a:spcBef>
                        <a:spcAft>
                          <a:spcPts val="0"/>
                        </a:spcAft>
                      </a:pPr>
                      <a:r>
                        <a:rPr lang="en-US" sz="1100">
                          <a:effectLst/>
                        </a:rPr>
                        <a:t>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8"/>
                  </a:ext>
                </a:extLst>
              </a:tr>
              <a:tr h="174054">
                <a:tc>
                  <a:txBody>
                    <a:bodyPr/>
                    <a:lstStyle/>
                    <a:p>
                      <a:pPr marL="0" marR="0">
                        <a:spcBef>
                          <a:spcPts val="0"/>
                        </a:spcBef>
                        <a:spcAft>
                          <a:spcPts val="0"/>
                        </a:spcAft>
                      </a:pPr>
                      <a:r>
                        <a:rPr lang="en-US" sz="1100">
                          <a:effectLst/>
                        </a:rPr>
                        <a:t>17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19"/>
                  </a:ext>
                </a:extLst>
              </a:tr>
              <a:tr h="174054">
                <a:tc>
                  <a:txBody>
                    <a:bodyPr/>
                    <a:lstStyle/>
                    <a:p>
                      <a:pPr marL="0" marR="0">
                        <a:spcBef>
                          <a:spcPts val="0"/>
                        </a:spcBef>
                        <a:spcAft>
                          <a:spcPts val="0"/>
                        </a:spcAft>
                      </a:pPr>
                      <a:r>
                        <a:rPr lang="en-US" sz="1100">
                          <a:effectLst/>
                        </a:rPr>
                        <a:t>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20"/>
                  </a:ext>
                </a:extLst>
              </a:tr>
              <a:tr h="174054">
                <a:tc>
                  <a:txBody>
                    <a:bodyPr/>
                    <a:lstStyle/>
                    <a:p>
                      <a:pPr marL="0" marR="0">
                        <a:spcBef>
                          <a:spcPts val="0"/>
                        </a:spcBef>
                        <a:spcAft>
                          <a:spcPts val="0"/>
                        </a:spcAft>
                      </a:pPr>
                      <a:r>
                        <a:rPr lang="en-US" sz="1100">
                          <a:effectLst/>
                        </a:rPr>
                        <a:t>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21"/>
                  </a:ext>
                </a:extLst>
              </a:tr>
              <a:tr h="174054">
                <a:tc>
                  <a:txBody>
                    <a:bodyPr/>
                    <a:lstStyle/>
                    <a:p>
                      <a:pPr marL="0" marR="0">
                        <a:spcBef>
                          <a:spcPts val="0"/>
                        </a:spcBef>
                        <a:spcAft>
                          <a:spcPts val="0"/>
                        </a:spcAft>
                      </a:pPr>
                      <a:r>
                        <a:rPr lang="en-US" sz="1100">
                          <a:effectLst/>
                        </a:rPr>
                        <a:t>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a:effectLst/>
                        </a:rPr>
                        <a:t>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270" marR="65270" marT="0" marB="0"/>
                </a:tc>
                <a:extLst>
                  <a:ext uri="{0D108BD9-81ED-4DB2-BD59-A6C34878D82A}">
                    <a16:rowId xmlns:a16="http://schemas.microsoft.com/office/drawing/2014/main" val="1002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77171608"/>
              </p:ext>
            </p:extLst>
          </p:nvPr>
        </p:nvGraphicFramePr>
        <p:xfrm>
          <a:off x="4394989" y="585537"/>
          <a:ext cx="4195558" cy="4754880"/>
        </p:xfrm>
        <a:graphic>
          <a:graphicData uri="http://schemas.openxmlformats.org/drawingml/2006/table">
            <a:tbl>
              <a:tblPr firstRow="1" firstCol="1" bandRow="1">
                <a:tableStyleId>{5940675A-B579-460E-94D1-54222C63F5DA}</a:tableStyleId>
              </a:tblPr>
              <a:tblGrid>
                <a:gridCol w="405610">
                  <a:extLst>
                    <a:ext uri="{9D8B030D-6E8A-4147-A177-3AD203B41FA5}">
                      <a16:colId xmlns:a16="http://schemas.microsoft.com/office/drawing/2014/main" val="20000"/>
                    </a:ext>
                  </a:extLst>
                </a:gridCol>
                <a:gridCol w="1612232">
                  <a:extLst>
                    <a:ext uri="{9D8B030D-6E8A-4147-A177-3AD203B41FA5}">
                      <a16:colId xmlns:a16="http://schemas.microsoft.com/office/drawing/2014/main" val="20001"/>
                    </a:ext>
                  </a:extLst>
                </a:gridCol>
                <a:gridCol w="577516">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181306">
                <a:tc gridSpan="2">
                  <a:txBody>
                    <a:bodyPr/>
                    <a:lstStyle/>
                    <a:p>
                      <a:pPr marL="0" marR="0">
                        <a:spcBef>
                          <a:spcPts val="0"/>
                        </a:spcBef>
                        <a:spcAft>
                          <a:spcPts val="0"/>
                        </a:spcAft>
                      </a:pPr>
                      <a:r>
                        <a:rPr lang="en-US" sz="1200">
                          <a:effectLst/>
                        </a:rPr>
                        <a:t>Filename: SWNTs1nm30minsonic_04.TIF</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tc gridSpan="2">
                  <a:txBody>
                    <a:bodyPr/>
                    <a:lstStyle/>
                    <a:p>
                      <a:pPr marL="0" marR="0">
                        <a:spcBef>
                          <a:spcPts val="0"/>
                        </a:spcBef>
                        <a:spcAft>
                          <a:spcPts val="0"/>
                        </a:spcAft>
                      </a:pPr>
                      <a:r>
                        <a:rPr lang="en-US" sz="1200">
                          <a:effectLst/>
                        </a:rPr>
                        <a:t>Filename: MWNTs30minsonic10nm_11.TIF</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extLst>
                  <a:ext uri="{0D108BD9-81ED-4DB2-BD59-A6C34878D82A}">
                    <a16:rowId xmlns:a16="http://schemas.microsoft.com/office/drawing/2014/main" val="10000"/>
                  </a:ext>
                </a:extLst>
              </a:tr>
              <a:tr h="181306">
                <a:tc gridSpan="2">
                  <a:txBody>
                    <a:bodyPr/>
                    <a:lstStyle/>
                    <a:p>
                      <a:pPr marL="0" marR="0">
                        <a:spcBef>
                          <a:spcPts val="0"/>
                        </a:spcBef>
                        <a:spcAft>
                          <a:spcPts val="0"/>
                        </a:spcAft>
                      </a:pPr>
                      <a:r>
                        <a:rPr lang="en-US" sz="1200">
                          <a:effectLst/>
                        </a:rPr>
                        <a:t>Type of NP: SWNT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tc gridSpan="2">
                  <a:txBody>
                    <a:bodyPr/>
                    <a:lstStyle/>
                    <a:p>
                      <a:pPr marL="0" marR="0">
                        <a:spcBef>
                          <a:spcPts val="0"/>
                        </a:spcBef>
                        <a:spcAft>
                          <a:spcPts val="0"/>
                        </a:spcAft>
                      </a:pPr>
                      <a:r>
                        <a:rPr lang="en-US" sz="1200">
                          <a:effectLst/>
                        </a:rPr>
                        <a:t>Type of NP: MWNT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extLst>
                  <a:ext uri="{0D108BD9-81ED-4DB2-BD59-A6C34878D82A}">
                    <a16:rowId xmlns:a16="http://schemas.microsoft.com/office/drawing/2014/main" val="10001"/>
                  </a:ext>
                </a:extLst>
              </a:tr>
              <a:tr h="362611">
                <a:tc gridSpan="2">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Scale Factor: _____ pixels = ____nm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tc gridSpan="2">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Scale Factor: _____ pixels = ____nm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hMerge="1">
                  <a:txBody>
                    <a:bodyPr/>
                    <a:lstStyle/>
                    <a:p>
                      <a:endParaRPr lang="en-US"/>
                    </a:p>
                  </a:txBody>
                  <a:tcPr/>
                </a:tc>
                <a:extLst>
                  <a:ext uri="{0D108BD9-81ED-4DB2-BD59-A6C34878D82A}">
                    <a16:rowId xmlns:a16="http://schemas.microsoft.com/office/drawing/2014/main" val="10002"/>
                  </a:ext>
                </a:extLst>
              </a:tr>
              <a:tr h="181306">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3"/>
                  </a:ext>
                </a:extLst>
              </a:tr>
              <a:tr h="181306">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4"/>
                  </a:ext>
                </a:extLst>
              </a:tr>
              <a:tr h="181306">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5"/>
                  </a:ext>
                </a:extLst>
              </a:tr>
              <a:tr h="181306">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6"/>
                  </a:ext>
                </a:extLst>
              </a:tr>
              <a:tr h="181306">
                <a:tc>
                  <a:txBody>
                    <a:bodyPr/>
                    <a:lstStyle/>
                    <a:p>
                      <a:pPr marL="0" marR="0">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7"/>
                  </a:ext>
                </a:extLst>
              </a:tr>
              <a:tr h="181306">
                <a:tc>
                  <a:txBody>
                    <a:bodyPr/>
                    <a:lstStyle/>
                    <a:p>
                      <a:pPr marL="0" marR="0">
                        <a:spcBef>
                          <a:spcPts val="0"/>
                        </a:spcBef>
                        <a:spcAft>
                          <a:spcPts val="0"/>
                        </a:spcAft>
                      </a:pPr>
                      <a:r>
                        <a:rPr lang="en-US"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8"/>
                  </a:ext>
                </a:extLst>
              </a:tr>
              <a:tr h="181306">
                <a:tc>
                  <a:txBody>
                    <a:bodyPr/>
                    <a:lstStyle/>
                    <a:p>
                      <a:pPr marL="0" marR="0">
                        <a:spcBef>
                          <a:spcPts val="0"/>
                        </a:spcBef>
                        <a:spcAft>
                          <a:spcPts val="0"/>
                        </a:spcAft>
                      </a:pPr>
                      <a:r>
                        <a:rPr lang="en-US" sz="1200">
                          <a:effectLst/>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09"/>
                  </a:ext>
                </a:extLst>
              </a:tr>
              <a:tr h="181306">
                <a:tc>
                  <a:txBody>
                    <a:bodyPr/>
                    <a:lstStyle/>
                    <a:p>
                      <a:pPr marL="0" marR="0">
                        <a:spcBef>
                          <a:spcPts val="0"/>
                        </a:spcBef>
                        <a:spcAft>
                          <a:spcPts val="0"/>
                        </a:spcAft>
                      </a:pPr>
                      <a:r>
                        <a:rPr lang="en-US" sz="1200">
                          <a:effectLst/>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0"/>
                  </a:ext>
                </a:extLst>
              </a:tr>
              <a:tr h="181306">
                <a:tc>
                  <a:txBody>
                    <a:bodyPr/>
                    <a:lstStyle/>
                    <a:p>
                      <a:pPr marL="0" marR="0">
                        <a:spcBef>
                          <a:spcPts val="0"/>
                        </a:spcBef>
                        <a:spcAft>
                          <a:spcPts val="0"/>
                        </a:spcAft>
                      </a:pPr>
                      <a:r>
                        <a:rPr lang="en-US" sz="1200">
                          <a:effectLst/>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1"/>
                  </a:ext>
                </a:extLst>
              </a:tr>
              <a:tr h="181306">
                <a:tc>
                  <a:txBody>
                    <a:bodyPr/>
                    <a:lstStyle/>
                    <a:p>
                      <a:pPr marL="0" marR="0">
                        <a:spcBef>
                          <a:spcPts val="0"/>
                        </a:spcBef>
                        <a:spcAft>
                          <a:spcPts val="0"/>
                        </a:spcAft>
                      </a:pPr>
                      <a:r>
                        <a:rPr lang="en-US" sz="1200">
                          <a:effectLst/>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2"/>
                  </a:ext>
                </a:extLst>
              </a:tr>
              <a:tr h="181306">
                <a:tc>
                  <a:txBody>
                    <a:bodyPr/>
                    <a:lstStyle/>
                    <a:p>
                      <a:pPr marL="0" marR="0">
                        <a:spcBef>
                          <a:spcPts val="0"/>
                        </a:spcBef>
                        <a:spcAft>
                          <a:spcPts val="0"/>
                        </a:spcAft>
                      </a:pPr>
                      <a:r>
                        <a:rPr lang="en-US" sz="1200">
                          <a:effectLst/>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3"/>
                  </a:ext>
                </a:extLst>
              </a:tr>
              <a:tr h="181306">
                <a:tc>
                  <a:txBody>
                    <a:bodyPr/>
                    <a:lstStyle/>
                    <a:p>
                      <a:pPr marL="0" marR="0">
                        <a:spcBef>
                          <a:spcPts val="0"/>
                        </a:spcBef>
                        <a:spcAft>
                          <a:spcPts val="0"/>
                        </a:spcAft>
                      </a:pPr>
                      <a:r>
                        <a:rPr lang="en-US" sz="1200">
                          <a:effectLst/>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4"/>
                  </a:ext>
                </a:extLst>
              </a:tr>
              <a:tr h="181306">
                <a:tc>
                  <a:txBody>
                    <a:bodyPr/>
                    <a:lstStyle/>
                    <a:p>
                      <a:pPr marL="0" marR="0">
                        <a:spcBef>
                          <a:spcPts val="0"/>
                        </a:spcBef>
                        <a:spcAft>
                          <a:spcPts val="0"/>
                        </a:spcAft>
                      </a:pPr>
                      <a:r>
                        <a:rPr lang="en-US" sz="1200">
                          <a:effectLst/>
                        </a:rPr>
                        <a:t>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5"/>
                  </a:ext>
                </a:extLst>
              </a:tr>
              <a:tr h="181306">
                <a:tc>
                  <a:txBody>
                    <a:bodyPr/>
                    <a:lstStyle/>
                    <a:p>
                      <a:pPr marL="0" marR="0">
                        <a:spcBef>
                          <a:spcPts val="0"/>
                        </a:spcBef>
                        <a:spcAft>
                          <a:spcPts val="0"/>
                        </a:spcAft>
                      </a:pPr>
                      <a:r>
                        <a:rPr lang="en-US" sz="1200">
                          <a:effectLst/>
                        </a:rPr>
                        <a:t>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6"/>
                  </a:ext>
                </a:extLst>
              </a:tr>
              <a:tr h="181306">
                <a:tc>
                  <a:txBody>
                    <a:bodyPr/>
                    <a:lstStyle/>
                    <a:p>
                      <a:pPr marL="0" marR="0">
                        <a:spcBef>
                          <a:spcPts val="0"/>
                        </a:spcBef>
                        <a:spcAft>
                          <a:spcPts val="0"/>
                        </a:spcAft>
                      </a:pPr>
                      <a:r>
                        <a:rPr lang="en-US" sz="1200">
                          <a:effectLst/>
                        </a:rPr>
                        <a:t>15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7"/>
                  </a:ext>
                </a:extLst>
              </a:tr>
              <a:tr h="181306">
                <a:tc>
                  <a:txBody>
                    <a:bodyPr/>
                    <a:lstStyle/>
                    <a:p>
                      <a:pPr marL="0" marR="0">
                        <a:spcBef>
                          <a:spcPts val="0"/>
                        </a:spcBef>
                        <a:spcAft>
                          <a:spcPts val="0"/>
                        </a:spcAft>
                      </a:pPr>
                      <a:r>
                        <a:rPr lang="en-US" sz="1200">
                          <a:effectLst/>
                        </a:rPr>
                        <a:t>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8"/>
                  </a:ext>
                </a:extLst>
              </a:tr>
              <a:tr h="181306">
                <a:tc>
                  <a:txBody>
                    <a:bodyPr/>
                    <a:lstStyle/>
                    <a:p>
                      <a:pPr marL="0" marR="0">
                        <a:spcBef>
                          <a:spcPts val="0"/>
                        </a:spcBef>
                        <a:spcAft>
                          <a:spcPts val="0"/>
                        </a:spcAft>
                      </a:pPr>
                      <a:r>
                        <a:rPr lang="en-US" sz="1200">
                          <a:effectLst/>
                        </a:rPr>
                        <a:t>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19"/>
                  </a:ext>
                </a:extLst>
              </a:tr>
              <a:tr h="181306">
                <a:tc>
                  <a:txBody>
                    <a:bodyPr/>
                    <a:lstStyle/>
                    <a:p>
                      <a:pPr marL="0" marR="0">
                        <a:spcBef>
                          <a:spcPts val="0"/>
                        </a:spcBef>
                        <a:spcAft>
                          <a:spcPts val="0"/>
                        </a:spcAft>
                      </a:pPr>
                      <a:r>
                        <a:rPr lang="en-US" sz="1200">
                          <a:effectLst/>
                        </a:rPr>
                        <a:t>18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20"/>
                  </a:ext>
                </a:extLst>
              </a:tr>
              <a:tr h="181306">
                <a:tc>
                  <a:txBody>
                    <a:bodyPr/>
                    <a:lstStyle/>
                    <a:p>
                      <a:pPr marL="0" marR="0">
                        <a:spcBef>
                          <a:spcPts val="0"/>
                        </a:spcBef>
                        <a:spcAft>
                          <a:spcPts val="0"/>
                        </a:spcAft>
                      </a:pPr>
                      <a:r>
                        <a:rPr lang="en-US" sz="1200">
                          <a:effectLst/>
                        </a:rPr>
                        <a:t>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21"/>
                  </a:ext>
                </a:extLst>
              </a:tr>
              <a:tr h="181306">
                <a:tc>
                  <a:txBody>
                    <a:bodyPr/>
                    <a:lstStyle/>
                    <a:p>
                      <a:pPr marL="0" marR="0">
                        <a:spcBef>
                          <a:spcPts val="0"/>
                        </a:spcBef>
                        <a:spcAft>
                          <a:spcPts val="0"/>
                        </a:spcAft>
                      </a:pPr>
                      <a:r>
                        <a:rPr lang="en-US" sz="1200">
                          <a:effectLst/>
                        </a:rPr>
                        <a:t>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a:effectLst/>
                        </a:rPr>
                        <a:t>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90" marR="67990" marT="0" marB="0"/>
                </a:tc>
                <a:extLst>
                  <a:ext uri="{0D108BD9-81ED-4DB2-BD59-A6C34878D82A}">
                    <a16:rowId xmlns:a16="http://schemas.microsoft.com/office/drawing/2014/main" val="10022"/>
                  </a:ext>
                </a:extLst>
              </a:tr>
            </a:tbl>
          </a:graphicData>
        </a:graphic>
      </p:graphicFrame>
      <p:sp>
        <p:nvSpPr>
          <p:cNvPr id="7" name="Title 1"/>
          <p:cNvSpPr txBox="1">
            <a:spLocks/>
          </p:cNvSpPr>
          <p:nvPr/>
        </p:nvSpPr>
        <p:spPr>
          <a:xfrm>
            <a:off x="5829917" y="186891"/>
            <a:ext cx="1614460" cy="5334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000" dirty="0"/>
              <a:t>Table 3</a:t>
            </a:r>
          </a:p>
        </p:txBody>
      </p:sp>
    </p:spTree>
    <p:extLst>
      <p:ext uri="{BB962C8B-B14F-4D97-AF65-F5344CB8AC3E}">
        <p14:creationId xmlns:p14="http://schemas.microsoft.com/office/powerpoint/2010/main" val="381257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21369"/>
          </a:xfrm>
        </p:spPr>
        <p:txBody>
          <a:bodyPr>
            <a:normAutofit fontScale="90000"/>
          </a:bodyPr>
          <a:lstStyle/>
          <a:p>
            <a:r>
              <a:rPr lang="en-US" dirty="0"/>
              <a:t>Procedure:</a:t>
            </a:r>
            <a:br>
              <a:rPr lang="en-US" dirty="0"/>
            </a:br>
            <a:r>
              <a:rPr lang="en-US" dirty="0"/>
              <a:t>Taking photos of Mung Bean sprouts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In the controlled environment we will be taking photos of each petri dish each day for 14 days.</a:t>
            </a:r>
          </a:p>
          <a:p>
            <a:pPr marL="548640" indent="-342900" algn="just" fontAlgn="auto">
              <a:spcAft>
                <a:spcPts val="0"/>
              </a:spcAft>
              <a:buFont typeface="+mj-lt"/>
              <a:buAutoNum type="romanUcPeriod"/>
            </a:pPr>
            <a:r>
              <a:rPr lang="en-US" sz="1400" dirty="0"/>
              <a:t>There will be a station that is already set with exact positions that is needed to take the pictures and obtain measurements. </a:t>
            </a:r>
          </a:p>
          <a:p>
            <a:pPr marL="548640" indent="-342900" algn="just" fontAlgn="auto">
              <a:spcAft>
                <a:spcPts val="0"/>
              </a:spcAft>
              <a:buFont typeface="+mj-lt"/>
              <a:buAutoNum type="romanUcPeriod"/>
            </a:pPr>
            <a:r>
              <a:rPr lang="en-US" sz="1400" dirty="0"/>
              <a:t>There will be a ruler with at least centimeter markings placed right next to the mung beans. There will also be blank index cards that will have empty spots open for the group number, nanoparticle solution and the date. These must be in the view of the camera to obtain good results.</a:t>
            </a:r>
          </a:p>
          <a:p>
            <a:pPr marL="548640" indent="-342900" algn="just" fontAlgn="auto">
              <a:spcAft>
                <a:spcPts val="0"/>
              </a:spcAft>
              <a:buFont typeface="+mj-lt"/>
              <a:buAutoNum type="romanUcPeriod"/>
            </a:pPr>
            <a:r>
              <a:rPr lang="en-US" sz="1400" dirty="0"/>
              <a:t>For example the set up should be similar to this:</a:t>
            </a:r>
          </a:p>
        </p:txBody>
      </p:sp>
      <p:pic>
        <p:nvPicPr>
          <p:cNvPr id="6146" name="Picture 2" descr="Description: C:\Users\matthewjameso\Downloads\Day13sio2grp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3554974"/>
            <a:ext cx="51816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69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21369"/>
          </a:xfrm>
        </p:spPr>
        <p:txBody>
          <a:bodyPr>
            <a:normAutofit fontScale="90000"/>
          </a:bodyPr>
          <a:lstStyle/>
          <a:p>
            <a:r>
              <a:rPr lang="en-US" dirty="0"/>
              <a:t>Procedure:</a:t>
            </a:r>
            <a:br>
              <a:rPr lang="en-US" dirty="0"/>
            </a:br>
            <a:r>
              <a:rPr lang="en-US" dirty="0"/>
              <a:t>Taking photos of Mung Bean sprouts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5"/>
            </a:pPr>
            <a:r>
              <a:rPr lang="en-US" sz="1400" dirty="0"/>
              <a:t>In the Petri dishes some of the nanoparticle solutions may have receded. If so then sonicate the nanoparticle solutions and then refill until the tops of the mung beans are completely covered but not so filled that the petri dish will spill easily. </a:t>
            </a:r>
          </a:p>
          <a:p>
            <a:pPr marL="548640" indent="-342900" algn="just" fontAlgn="auto">
              <a:spcAft>
                <a:spcPts val="0"/>
              </a:spcAft>
              <a:buFont typeface="+mj-lt"/>
              <a:buAutoNum type="romanUcPeriod" startAt="5"/>
            </a:pPr>
            <a:r>
              <a:rPr lang="en-US" sz="1400" dirty="0"/>
              <a:t>In the image above there is a platform that a camera phone may sit on so that the camera will be in a stationary position, which minimizes fuzziness and maximizes a controlled phone environment so that each picture can be taken in the same way. </a:t>
            </a:r>
          </a:p>
          <a:p>
            <a:pPr marL="548640" indent="-342900" algn="just" fontAlgn="auto">
              <a:spcAft>
                <a:spcPts val="0"/>
              </a:spcAft>
              <a:buFont typeface="+mj-lt"/>
              <a:buAutoNum type="romanUcPeriod" startAt="5"/>
            </a:pPr>
            <a:r>
              <a:rPr lang="en-US" sz="1400" dirty="0"/>
              <a:t>Now using a blank flash card, write down the date, group number, and which nanoparticle solution is being used. Place that right next to the mung bean petri dish.</a:t>
            </a:r>
          </a:p>
          <a:p>
            <a:pPr marL="548640" indent="-342900" algn="just" fontAlgn="auto">
              <a:spcAft>
                <a:spcPts val="0"/>
              </a:spcAft>
              <a:buFont typeface="+mj-lt"/>
              <a:buAutoNum type="romanUcPeriod" startAt="5"/>
            </a:pPr>
            <a:r>
              <a:rPr lang="en-US" sz="1400" dirty="0"/>
              <a:t>Place a ruler at the opposite end of the index card next to the petri dish. It is critical that the ruler is in the plane of the picture, otherwise no measurements can be used because there is no known distance.</a:t>
            </a:r>
          </a:p>
          <a:p>
            <a:pPr marL="548640" indent="-342900" algn="just" fontAlgn="auto">
              <a:spcAft>
                <a:spcPts val="0"/>
              </a:spcAft>
              <a:buFont typeface="+mj-lt"/>
              <a:buAutoNum type="romanUcPeriod" startAt="5"/>
            </a:pPr>
            <a:r>
              <a:rPr lang="en-US" sz="1400" dirty="0"/>
              <a:t>Now place your camera phone on top of the apparatus and turn on the camera application.</a:t>
            </a:r>
          </a:p>
          <a:p>
            <a:pPr marL="548640" indent="-342900" algn="just" fontAlgn="auto">
              <a:spcAft>
                <a:spcPts val="0"/>
              </a:spcAft>
              <a:buFont typeface="+mj-lt"/>
              <a:buAutoNum type="romanUcPeriod" startAt="5"/>
            </a:pPr>
            <a:r>
              <a:rPr lang="en-US" sz="1400" dirty="0"/>
              <a:t>Make sure the picture is as clear as possible, and take a similar photo each day. Make sure to save the photo to your memory in the phone.</a:t>
            </a:r>
          </a:p>
          <a:p>
            <a:pPr marL="548640" indent="-342900" algn="just" fontAlgn="auto">
              <a:spcAft>
                <a:spcPts val="0"/>
              </a:spcAft>
              <a:buFont typeface="+mj-lt"/>
              <a:buAutoNum type="romanUcPeriod" startAt="5"/>
            </a:pPr>
            <a:r>
              <a:rPr lang="en-US" sz="1400" dirty="0"/>
              <a:t>Send each picture as you take it to your email account with proper labeling so you can find it later.</a:t>
            </a:r>
          </a:p>
          <a:p>
            <a:pPr marL="548640" indent="-342900" algn="just" fontAlgn="auto">
              <a:spcAft>
                <a:spcPts val="0"/>
              </a:spcAft>
              <a:buFont typeface="+mj-lt"/>
              <a:buAutoNum type="romanUcPeriod" startAt="5"/>
            </a:pPr>
            <a:r>
              <a:rPr lang="en-US" sz="1400" dirty="0"/>
              <a:t>Repeat #6-10 for all petri dishes. You will send a total of 20 pictures.</a:t>
            </a:r>
          </a:p>
        </p:txBody>
      </p:sp>
    </p:spTree>
    <p:extLst>
      <p:ext uri="{BB962C8B-B14F-4D97-AF65-F5344CB8AC3E}">
        <p14:creationId xmlns:p14="http://schemas.microsoft.com/office/powerpoint/2010/main" val="160927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21369"/>
          </a:xfrm>
        </p:spPr>
        <p:txBody>
          <a:bodyPr>
            <a:normAutofit fontScale="90000"/>
          </a:bodyPr>
          <a:lstStyle/>
          <a:p>
            <a:r>
              <a:rPr lang="en-US" dirty="0"/>
              <a:t>Procedure:</a:t>
            </a:r>
            <a:br>
              <a:rPr lang="en-US" dirty="0"/>
            </a:br>
            <a:r>
              <a:rPr lang="en-US" dirty="0"/>
              <a:t>Analyzing sprout growth</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a:pPr>
            <a:r>
              <a:rPr lang="en-US" sz="1400" dirty="0"/>
              <a:t>On a computer upload your saved photos of all of the mung beans into a known saved folder.</a:t>
            </a:r>
          </a:p>
          <a:p>
            <a:pPr marL="605790" indent="-400050" algn="just" fontAlgn="auto">
              <a:spcAft>
                <a:spcPts val="0"/>
              </a:spcAft>
              <a:buFont typeface="+mj-lt"/>
              <a:buAutoNum type="romanUcPeriod"/>
            </a:pPr>
            <a:r>
              <a:rPr lang="en-US" sz="1400" dirty="0"/>
              <a:t>Open the image in ImageJ.</a:t>
            </a:r>
          </a:p>
          <a:p>
            <a:pPr marL="605790" indent="-400050" algn="just" fontAlgn="auto">
              <a:spcAft>
                <a:spcPts val="0"/>
              </a:spcAft>
              <a:buFont typeface="+mj-lt"/>
              <a:buAutoNum type="romanUcPeriod"/>
            </a:pPr>
            <a:r>
              <a:rPr lang="en-US" sz="1400" dirty="0"/>
              <a:t>Use the calibration procedure to set the measurement scale.</a:t>
            </a:r>
          </a:p>
          <a:p>
            <a:pPr marL="605790" indent="-400050" algn="just" fontAlgn="auto">
              <a:spcAft>
                <a:spcPts val="0"/>
              </a:spcAft>
              <a:buFont typeface="+mj-lt"/>
              <a:buAutoNum type="romanUcPeriod"/>
            </a:pPr>
            <a:r>
              <a:rPr lang="en-US" sz="1400" dirty="0"/>
              <a:t>Zoom out to see entire image. Zoom in to each individual mung bean sprout. Use the "Segmented Line" to trace the length of the mung bean growth. When you are confident that you have the correct line, go to Analyze  </a:t>
            </a:r>
            <a:r>
              <a:rPr lang="en-US" sz="1400" dirty="0">
                <a:sym typeface="Wingdings" panose="05000000000000000000" pitchFamily="2" charset="2"/>
              </a:rPr>
              <a:t></a:t>
            </a:r>
            <a:r>
              <a:rPr lang="en-US" sz="1400" dirty="0"/>
              <a:t> Measure. In the Results window, it will show you all of the characteristics of the line, including the "Length" in cm.</a:t>
            </a:r>
          </a:p>
          <a:p>
            <a:pPr marL="605790" indent="-400050" algn="just" fontAlgn="auto">
              <a:spcAft>
                <a:spcPts val="0"/>
              </a:spcAft>
              <a:buFont typeface="+mj-lt"/>
              <a:buAutoNum type="romanUcPeriod"/>
            </a:pPr>
            <a:r>
              <a:rPr lang="en-US" sz="1400" dirty="0"/>
              <a:t>Put your results in Table 4. Then put your results into an Excel spreadsheet. Calculate the average and standard error for each group of data.</a:t>
            </a:r>
          </a:p>
          <a:p>
            <a:pPr marL="605790" indent="-400050" algn="just" fontAlgn="auto">
              <a:spcAft>
                <a:spcPts val="0"/>
              </a:spcAft>
              <a:buFont typeface="+mj-lt"/>
              <a:buAutoNum type="romanUcPeriod"/>
            </a:pPr>
            <a:r>
              <a:rPr lang="en-US" sz="1400" dirty="0"/>
              <a:t>On a separate sheet note characteristics that have changed every day, such as appearance of leaves or a fungal growth in the petri dish, or even shoot color. This experiment will run for 14 days, but mishaps can happen just be sure to keep a record of everything that you do. After all of the results finished then a curve will get generated and we will determine if the experiment is a success.</a:t>
            </a:r>
          </a:p>
          <a:p>
            <a:pPr marL="605790" indent="-400050" algn="just" fontAlgn="auto">
              <a:spcAft>
                <a:spcPts val="0"/>
              </a:spcAft>
              <a:buFont typeface="+mj-lt"/>
              <a:buAutoNum type="romanUcPeriod"/>
            </a:pPr>
            <a:endParaRPr lang="en-US" sz="1400" dirty="0"/>
          </a:p>
        </p:txBody>
      </p:sp>
    </p:spTree>
    <p:extLst>
      <p:ext uri="{BB962C8B-B14F-4D97-AF65-F5344CB8AC3E}">
        <p14:creationId xmlns:p14="http://schemas.microsoft.com/office/powerpoint/2010/main" val="14774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18167" y="157071"/>
            <a:ext cx="1614460" cy="533400"/>
          </a:xfrm>
        </p:spPr>
        <p:txBody>
          <a:bodyPr>
            <a:normAutofit/>
          </a:bodyPr>
          <a:lstStyle/>
          <a:p>
            <a:r>
              <a:rPr lang="en-US" sz="2000" dirty="0"/>
              <a:t>Table 4</a:t>
            </a:r>
          </a:p>
        </p:txBody>
      </p:sp>
      <p:graphicFrame>
        <p:nvGraphicFramePr>
          <p:cNvPr id="2" name="Table 1"/>
          <p:cNvGraphicFramePr>
            <a:graphicFrameLocks noGrp="1"/>
          </p:cNvGraphicFramePr>
          <p:nvPr>
            <p:extLst>
              <p:ext uri="{D42A27DB-BD31-4B8C-83A1-F6EECF244321}">
                <p14:modId xmlns:p14="http://schemas.microsoft.com/office/powerpoint/2010/main" val="3403634969"/>
              </p:ext>
            </p:extLst>
          </p:nvPr>
        </p:nvGraphicFramePr>
        <p:xfrm>
          <a:off x="1023243" y="690471"/>
          <a:ext cx="5004308" cy="4880207"/>
        </p:xfrm>
        <a:graphic>
          <a:graphicData uri="http://schemas.openxmlformats.org/drawingml/2006/table">
            <a:tbl>
              <a:tblPr firstRow="1" firstCol="1" bandRow="1">
                <a:tableStyleId>{5940675A-B579-460E-94D1-54222C63F5DA}</a:tableStyleId>
              </a:tblPr>
              <a:tblGrid>
                <a:gridCol w="520310">
                  <a:extLst>
                    <a:ext uri="{9D8B030D-6E8A-4147-A177-3AD203B41FA5}">
                      <a16:colId xmlns:a16="http://schemas.microsoft.com/office/drawing/2014/main" val="20000"/>
                    </a:ext>
                  </a:extLst>
                </a:gridCol>
                <a:gridCol w="592522">
                  <a:extLst>
                    <a:ext uri="{9D8B030D-6E8A-4147-A177-3AD203B41FA5}">
                      <a16:colId xmlns:a16="http://schemas.microsoft.com/office/drawing/2014/main" val="20001"/>
                    </a:ext>
                  </a:extLst>
                </a:gridCol>
                <a:gridCol w="1057659">
                  <a:extLst>
                    <a:ext uri="{9D8B030D-6E8A-4147-A177-3AD203B41FA5}">
                      <a16:colId xmlns:a16="http://schemas.microsoft.com/office/drawing/2014/main" val="20002"/>
                    </a:ext>
                  </a:extLst>
                </a:gridCol>
                <a:gridCol w="702059">
                  <a:extLst>
                    <a:ext uri="{9D8B030D-6E8A-4147-A177-3AD203B41FA5}">
                      <a16:colId xmlns:a16="http://schemas.microsoft.com/office/drawing/2014/main" val="20003"/>
                    </a:ext>
                  </a:extLst>
                </a:gridCol>
                <a:gridCol w="537779">
                  <a:extLst>
                    <a:ext uri="{9D8B030D-6E8A-4147-A177-3AD203B41FA5}">
                      <a16:colId xmlns:a16="http://schemas.microsoft.com/office/drawing/2014/main" val="20004"/>
                    </a:ext>
                  </a:extLst>
                </a:gridCol>
                <a:gridCol w="496702">
                  <a:extLst>
                    <a:ext uri="{9D8B030D-6E8A-4147-A177-3AD203B41FA5}">
                      <a16:colId xmlns:a16="http://schemas.microsoft.com/office/drawing/2014/main" val="20005"/>
                    </a:ext>
                  </a:extLst>
                </a:gridCol>
                <a:gridCol w="505673">
                  <a:extLst>
                    <a:ext uri="{9D8B030D-6E8A-4147-A177-3AD203B41FA5}">
                      <a16:colId xmlns:a16="http://schemas.microsoft.com/office/drawing/2014/main" val="20006"/>
                    </a:ext>
                  </a:extLst>
                </a:gridCol>
                <a:gridCol w="591604">
                  <a:extLst>
                    <a:ext uri="{9D8B030D-6E8A-4147-A177-3AD203B41FA5}">
                      <a16:colId xmlns:a16="http://schemas.microsoft.com/office/drawing/2014/main" val="20007"/>
                    </a:ext>
                  </a:extLst>
                </a:gridCol>
              </a:tblGrid>
              <a:tr h="271959">
                <a:tc>
                  <a:txBody>
                    <a:bodyPr/>
                    <a:lstStyle/>
                    <a:p>
                      <a:pPr marL="0" marR="0">
                        <a:spcBef>
                          <a:spcPts val="0"/>
                        </a:spcBef>
                        <a:spcAft>
                          <a:spcPts val="0"/>
                        </a:spcAft>
                      </a:pPr>
                      <a:r>
                        <a:rPr lang="en-US" sz="1100" dirty="0">
                          <a:effectLst/>
                        </a:rPr>
                        <a:t>Date: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Group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0"/>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Scale</a:t>
                      </a:r>
                      <a:r>
                        <a:rPr lang="en-US" sz="1100" baseline="0" dirty="0">
                          <a:effectLst/>
                        </a:rPr>
                        <a:t> Factor (SF)</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1"/>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2"/>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3"/>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4"/>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5"/>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Group</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6"/>
                  </a:ext>
                </a:extLst>
              </a:tr>
              <a:tr h="209446">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7"/>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8"/>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09"/>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0"/>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1"/>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Group</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2"/>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3"/>
                  </a:ext>
                </a:extLst>
              </a:tr>
              <a:tr h="182931">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4"/>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5"/>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6"/>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7"/>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Group</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8"/>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19"/>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0"/>
                  </a:ext>
                </a:extLst>
              </a:tr>
              <a:tr h="192511">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Bean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Nanopure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ZnO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SiO</a:t>
                      </a:r>
                      <a:r>
                        <a:rPr lang="en-US" sz="1100" baseline="-250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MWNT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1"/>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SF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2"/>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3"/>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4"/>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5"/>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6"/>
                  </a:ext>
                </a:extLst>
              </a:tr>
              <a:tr h="135979">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40800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53253" y="1246030"/>
            <a:ext cx="7434295" cy="4898396"/>
          </a:xfrm>
        </p:spPr>
        <p:txBody>
          <a:bodyPr>
            <a:noAutofit/>
          </a:bodyPr>
          <a:lstStyle/>
          <a:p>
            <a:pPr marL="0" indent="0" algn="just">
              <a:buNone/>
            </a:pPr>
            <a:r>
              <a:rPr lang="en-US" sz="1200" dirty="0"/>
              <a:t>What makes these labs different and unique from other classroom experiments is that we have incorporated a section in each activity to remotely characterize your samples from your classroom. Remote access to a variety of characterization tools can enhance the visualization of </a:t>
            </a:r>
            <a:r>
              <a:rPr lang="en-US" sz="1200" dirty="0" err="1"/>
              <a:t>nano</a:t>
            </a:r>
            <a:r>
              <a:rPr lang="en-US" sz="1200" dirty="0"/>
              <a:t>-related concepts by allowing students to see the effects of their work first hand. You can choose to mail your samples to our facility to be analyzed at a later date or you can use our samples that have been processed using the same procedure. Please use the following steps to successfully complete a remote session. </a:t>
            </a:r>
          </a:p>
          <a:p>
            <a:pPr algn="just">
              <a:buFont typeface="+mj-lt"/>
              <a:buAutoNum type="romanUcPeriod"/>
            </a:pPr>
            <a:r>
              <a:rPr lang="en-US" sz="1200" dirty="0"/>
              <a:t>Request a remote lab session specifying pertinent information such as: the day, the time, and the instrument you are interested in using by visiting our web site </a:t>
            </a:r>
            <a:r>
              <a:rPr lang="en-US" sz="1200" dirty="0">
                <a:hlinkClick r:id="rId2"/>
              </a:rPr>
              <a:t>http://nano4me.org/</a:t>
            </a:r>
            <a:r>
              <a:rPr lang="en-US" sz="1200" dirty="0"/>
              <a:t>  Go to the </a:t>
            </a:r>
            <a:r>
              <a:rPr lang="en-US" sz="1200" i="1" dirty="0"/>
              <a:t>Educator’s </a:t>
            </a:r>
            <a:r>
              <a:rPr lang="en-US" sz="1200" dirty="0"/>
              <a:t>tab and select the </a:t>
            </a:r>
            <a:r>
              <a:rPr lang="en-US" sz="1200" i="1" dirty="0"/>
              <a:t>Remote Access </a:t>
            </a:r>
            <a:r>
              <a:rPr lang="en-US" sz="1200" dirty="0"/>
              <a:t>tab in that section. You will see the list of partners with the instruments provided to chose from.  </a:t>
            </a:r>
          </a:p>
          <a:p>
            <a:pPr algn="just">
              <a:buFont typeface="+mj-lt"/>
              <a:buAutoNum type="romanUcPeriod"/>
            </a:pPr>
            <a:r>
              <a:rPr lang="en-US" sz="1200" dirty="0"/>
              <a:t>You will be contacted by a Remote Access staff member to set up a test run to ensure you are set up properly and have the required infrastructure. </a:t>
            </a:r>
          </a:p>
          <a:p>
            <a:pPr algn="just">
              <a:buFont typeface="+mj-lt"/>
              <a:buAutoNum type="romanUcPeriod"/>
            </a:pPr>
            <a:r>
              <a:rPr lang="en-US" sz="1200" dirty="0"/>
              <a:t>Send samples or verify the in-house sample you would like us to prepare and load for characterization. Send your samples to the Remote Access center that you chose on your request. </a:t>
            </a:r>
          </a:p>
          <a:p>
            <a:pPr algn="just">
              <a:buFont typeface="+mj-lt"/>
              <a:buAutoNum type="romanUcPeriod"/>
            </a:pPr>
            <a:r>
              <a:rPr lang="en-US" sz="1200" dirty="0"/>
              <a:t>There are two communications soft-ware packages, that will allow us to communicate instructions and answer questions during the session. </a:t>
            </a:r>
          </a:p>
          <a:p>
            <a:pPr lvl="1" algn="just">
              <a:buFont typeface="+mj-lt"/>
              <a:buAutoNum type="romanUcPeriod"/>
            </a:pPr>
            <a:r>
              <a:rPr lang="en-US" sz="1200" dirty="0"/>
              <a:t>Zoom: You can obtain a free download at: </a:t>
            </a:r>
            <a:r>
              <a:rPr lang="en-US" sz="1200" dirty="0">
                <a:solidFill>
                  <a:srgbClr val="001AB7"/>
                </a:solidFill>
                <a:hlinkClick r:id="rId3"/>
              </a:rPr>
              <a:t>https://www.zoom.us/</a:t>
            </a:r>
            <a:r>
              <a:rPr lang="en-US" sz="1200" dirty="0">
                <a:solidFill>
                  <a:srgbClr val="001AB7"/>
                </a:solidFill>
              </a:rPr>
              <a:t> </a:t>
            </a:r>
          </a:p>
          <a:p>
            <a:pPr lvl="1" algn="just">
              <a:buFont typeface="+mj-lt"/>
              <a:buAutoNum type="romanUcPeriod"/>
            </a:pPr>
            <a:r>
              <a:rPr lang="en-US" sz="1200" dirty="0"/>
              <a:t>TeamViewer: You can obtain a free download at: </a:t>
            </a:r>
            <a:r>
              <a:rPr lang="en-US" sz="1200" dirty="0">
                <a:hlinkClick r:id="rId4"/>
              </a:rPr>
              <a:t>https://www.teamviewer.com/en/index.aspx</a:t>
            </a:r>
            <a:r>
              <a:rPr lang="en-US" sz="1200" dirty="0"/>
              <a:t> </a:t>
            </a:r>
          </a:p>
        </p:txBody>
      </p:sp>
    </p:spTree>
    <p:extLst>
      <p:ext uri="{BB962C8B-B14F-4D97-AF65-F5344CB8AC3E}">
        <p14:creationId xmlns:p14="http://schemas.microsoft.com/office/powerpoint/2010/main" val="168045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323987"/>
          </a:xfrm>
          <a:prstGeom prst="rect">
            <a:avLst/>
          </a:prstGeom>
        </p:spPr>
        <p:txBody>
          <a:bodyPr wrap="square">
            <a:spAutoFit/>
          </a:bodyPr>
          <a:lstStyle/>
          <a:p>
            <a:pPr marL="0" lvl="0" indent="0" algn="just">
              <a:buNone/>
            </a:pPr>
            <a:r>
              <a:rPr lang="en-US" sz="1400" dirty="0">
                <a:latin typeface="+mn-lt"/>
              </a:rPr>
              <a:t>Nanomaterials are generally classified as those materials having at least one dimension less than 100 nm, which leads to the possibility that they can exhibit different properties than their respective bulk materials. </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2747433" y="5795281"/>
            <a:ext cx="4572000" cy="246221"/>
          </a:xfrm>
          <a:prstGeom prst="rect">
            <a:avLst/>
          </a:prstGeom>
        </p:spPr>
        <p:txBody>
          <a:bodyPr>
            <a:spAutoFit/>
          </a:bodyPr>
          <a:lstStyle/>
          <a:p>
            <a:r>
              <a:rPr lang="en-US" sz="1000" dirty="0"/>
              <a:t>https://www.teachengineering.org/lessons/view/uoh_nano_lesson01</a:t>
            </a:r>
          </a:p>
        </p:txBody>
      </p:sp>
      <p:pic>
        <p:nvPicPr>
          <p:cNvPr id="1027" name="Picture 6" descr="Description: http://www.nanosonic.com/images/large/108.jpg"/>
          <p:cNvPicPr>
            <a:picLocks noChangeAspect="1" noChangeArrowheads="1"/>
          </p:cNvPicPr>
          <p:nvPr/>
        </p:nvPicPr>
        <p:blipFill>
          <a:blip r:embed="rId2">
            <a:extLst>
              <a:ext uri="{28A0092B-C50C-407E-A947-70E740481C1C}">
                <a14:useLocalDpi xmlns:a14="http://schemas.microsoft.com/office/drawing/2010/main" val="0"/>
              </a:ext>
            </a:extLst>
          </a:blip>
          <a:srcRect t="5840"/>
          <a:stretch>
            <a:fillRect/>
          </a:stretch>
        </p:blipFill>
        <p:spPr bwMode="auto">
          <a:xfrm>
            <a:off x="1227653" y="2031125"/>
            <a:ext cx="6833889" cy="346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87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Remote Access Connection Instructions </a:t>
            </a:r>
          </a:p>
        </p:txBody>
      </p:sp>
      <p:sp>
        <p:nvSpPr>
          <p:cNvPr id="3" name="Content Placeholder 2"/>
          <p:cNvSpPr>
            <a:spLocks noGrp="1"/>
          </p:cNvSpPr>
          <p:nvPr>
            <p:ph idx="1"/>
          </p:nvPr>
        </p:nvSpPr>
        <p:spPr>
          <a:xfrm>
            <a:off x="761122" y="1203301"/>
            <a:ext cx="7434295" cy="5086404"/>
          </a:xfrm>
        </p:spPr>
        <p:txBody>
          <a:bodyPr>
            <a:noAutofit/>
          </a:bodyPr>
          <a:lstStyle/>
          <a:p>
            <a:pPr algn="just">
              <a:buFont typeface="+mj-lt"/>
              <a:buAutoNum type="romanUcPeriod" startAt="5"/>
            </a:pPr>
            <a:r>
              <a:rPr lang="en-US" sz="1200" dirty="0"/>
              <a:t>You will need: </a:t>
            </a:r>
          </a:p>
          <a:p>
            <a:pPr marL="548640" lvl="1" indent="0" algn="just">
              <a:spcBef>
                <a:spcPts val="0"/>
              </a:spcBef>
              <a:spcAft>
                <a:spcPts val="0"/>
              </a:spcAft>
              <a:buFont typeface="+mj-lt"/>
              <a:buAutoNum type="alphaLcParenR"/>
            </a:pPr>
            <a:r>
              <a:rPr lang="en-US" sz="1200" dirty="0"/>
              <a:t> Computer with administrator access to install plug-ins and software </a:t>
            </a:r>
          </a:p>
          <a:p>
            <a:pPr marL="548640" lvl="1" indent="0" algn="just">
              <a:spcAft>
                <a:spcPts val="0"/>
              </a:spcAft>
              <a:buFont typeface="+mj-lt"/>
              <a:buAutoNum type="alphaLcParenR"/>
            </a:pPr>
            <a:r>
              <a:rPr lang="en-US" sz="1200" dirty="0"/>
              <a:t> An internet connection </a:t>
            </a:r>
          </a:p>
          <a:p>
            <a:pPr marL="548640" lvl="1" indent="0" algn="just">
              <a:spcAft>
                <a:spcPts val="0"/>
              </a:spcAft>
              <a:buFont typeface="+mj-lt"/>
              <a:buAutoNum type="alphaLcParenR"/>
            </a:pPr>
            <a:r>
              <a:rPr lang="en-US" sz="1200" dirty="0"/>
              <a:t> Speakers </a:t>
            </a:r>
          </a:p>
          <a:p>
            <a:pPr marL="548640" lvl="1" indent="0" algn="just">
              <a:spcAft>
                <a:spcPts val="0"/>
              </a:spcAft>
              <a:buFont typeface="+mj-lt"/>
              <a:buAutoNum type="alphaLcParenR"/>
            </a:pPr>
            <a:r>
              <a:rPr lang="en-US" sz="1200" dirty="0"/>
              <a:t> Microphone </a:t>
            </a:r>
          </a:p>
          <a:p>
            <a:pPr marL="548640" lvl="1" indent="0" algn="just">
              <a:spcAft>
                <a:spcPts val="0"/>
              </a:spcAft>
              <a:buFont typeface="+mj-lt"/>
              <a:buAutoNum type="alphaLcParenR"/>
            </a:pPr>
            <a:r>
              <a:rPr lang="en-US" sz="1200" dirty="0"/>
              <a:t> Projector connected to the same computer </a:t>
            </a:r>
          </a:p>
          <a:p>
            <a:pPr marL="548640" lvl="1" indent="0" algn="just">
              <a:spcAft>
                <a:spcPts val="0"/>
              </a:spcAft>
              <a:buFont typeface="+mj-lt"/>
              <a:buAutoNum type="alphaLcParenR"/>
            </a:pPr>
            <a:r>
              <a:rPr lang="en-US" sz="1200" dirty="0"/>
              <a:t> Web browser (Firefox preferred) </a:t>
            </a:r>
          </a:p>
          <a:p>
            <a:pPr algn="just">
              <a:spcBef>
                <a:spcPts val="600"/>
              </a:spcBef>
              <a:buFont typeface="+mj-lt"/>
              <a:buAutoNum type="romanUcPeriod" startAt="6"/>
            </a:pPr>
            <a:r>
              <a:rPr lang="en-US" sz="1200" dirty="0"/>
              <a:t>During the test run you can refer to this guide to perform the following steps, but it’s very important that you only</a:t>
            </a:r>
            <a:r>
              <a:rPr lang="en-US" sz="1200" b="1" dirty="0"/>
              <a:t> </a:t>
            </a:r>
            <a:r>
              <a:rPr lang="en-US" sz="1200" dirty="0"/>
              <a:t>proceed with these steps during your scheduled times. You may interfere with other remote sessions and potentially damage equipment if you log in at other times. </a:t>
            </a:r>
          </a:p>
          <a:p>
            <a:pPr marL="548640" lvl="1" indent="0" algn="just">
              <a:spcAft>
                <a:spcPts val="0"/>
              </a:spcAft>
              <a:buFont typeface="+mj-lt"/>
              <a:buAutoNum type="alphaLcParenR"/>
            </a:pPr>
            <a:r>
              <a:rPr lang="en-US" sz="1200" dirty="0"/>
              <a:t> Open and logon to your Zoom/Team-viewer account. You will be given the access code to enter at the time of your test and then again during the remote session. </a:t>
            </a:r>
          </a:p>
          <a:p>
            <a:pPr marL="1177290" lvl="2" algn="just">
              <a:buFont typeface="Wingdings" panose="05000000000000000000" pitchFamily="2" charset="2"/>
              <a:buChar char="§"/>
            </a:pPr>
            <a:r>
              <a:rPr lang="en-US" sz="1200" dirty="0"/>
              <a:t>If you are using the Zoom software, Remote Access staff will give you the access code. </a:t>
            </a:r>
          </a:p>
          <a:p>
            <a:pPr marL="1177290" lvl="2" algn="just">
              <a:buFont typeface="Wingdings" panose="05000000000000000000" pitchFamily="2" charset="2"/>
              <a:buChar char="§"/>
            </a:pPr>
            <a:r>
              <a:rPr lang="en-US" sz="1200" dirty="0"/>
              <a:t>If you are using the Team-viewer software, Remote Access staff will give you the ID &amp; password.</a:t>
            </a:r>
          </a:p>
          <a:p>
            <a:pPr marL="548640" lvl="1" indent="0" algn="just">
              <a:spcAft>
                <a:spcPts val="0"/>
              </a:spcAft>
              <a:buFont typeface="+mj-lt"/>
              <a:buAutoNum type="alphaLcParenR"/>
            </a:pPr>
            <a:r>
              <a:rPr lang="en-US" sz="1200" dirty="0"/>
              <a:t> You should soon see the Remote Access desktop and at this point you can interact with the icons on the screen as if it were your desktop.</a:t>
            </a:r>
          </a:p>
          <a:p>
            <a:pPr marL="548640" lvl="1" indent="0" algn="just">
              <a:spcAft>
                <a:spcPts val="0"/>
              </a:spcAft>
              <a:buFont typeface="+mj-lt"/>
              <a:buAutoNum type="alphaLcParenR"/>
            </a:pPr>
            <a:r>
              <a:rPr lang="en-US" sz="1200" dirty="0"/>
              <a:t> Switch to full screen mode by selecting the maximize screen option in the top right corner of the screen. </a:t>
            </a:r>
          </a:p>
          <a:p>
            <a:pPr marL="548640" lvl="1" indent="0" algn="just">
              <a:spcAft>
                <a:spcPts val="0"/>
              </a:spcAft>
              <a:buFont typeface="+mj-lt"/>
              <a:buAutoNum type="alphaLcParenR"/>
            </a:pPr>
            <a:r>
              <a:rPr lang="en-US" sz="1200" dirty="0"/>
              <a:t> Upon completion of the session, move your mouse to the top right corner of the screen, and click on the X to disconnect the remote session. It will ask if you want to end the remote session. Click Yes. </a:t>
            </a:r>
          </a:p>
        </p:txBody>
      </p:sp>
    </p:spTree>
    <p:extLst>
      <p:ext uri="{BB962C8B-B14F-4D97-AF65-F5344CB8AC3E}">
        <p14:creationId xmlns:p14="http://schemas.microsoft.com/office/powerpoint/2010/main" val="190235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Author and Editor References</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buNone/>
            </a:pPr>
            <a:r>
              <a:rPr lang="en-US" sz="1600" dirty="0"/>
              <a:t>This remote access laboratory was created thanks to work done primarily at Pasadena City College, Pasadena CA. Two workshops were held at PCC in Aug 2015 and Aug 2016.  Contributors to this the creation of this laboratory were:</a:t>
            </a:r>
          </a:p>
          <a:p>
            <a:pPr lvl="1" algn="just"/>
            <a:r>
              <a:rPr lang="en-US" sz="1600" dirty="0"/>
              <a:t> </a:t>
            </a:r>
            <a:r>
              <a:rPr lang="en-US" sz="1600" dirty="0"/>
              <a:t>William J. W. Miller		Sacramento City College</a:t>
            </a:r>
          </a:p>
          <a:p>
            <a:pPr marL="342900" lvl="1" indent="0" algn="just">
              <a:buNone/>
            </a:pPr>
            <a:r>
              <a:rPr lang="en-US" sz="1600" dirty="0"/>
              <a:t>						millerw@scc.losrios.edu</a:t>
            </a:r>
            <a:endParaRPr lang="en-US" sz="1600" dirty="0"/>
          </a:p>
          <a:p>
            <a:pPr lvl="1" algn="just"/>
            <a:r>
              <a:rPr lang="en-US" sz="1600" dirty="0"/>
              <a:t>Jared Ashcroft			Pasadena City College</a:t>
            </a:r>
          </a:p>
          <a:p>
            <a:pPr algn="just"/>
            <a:endParaRPr lang="en-US" sz="1600" dirty="0"/>
          </a:p>
          <a:p>
            <a:pPr algn="just"/>
            <a:r>
              <a:rPr lang="en-US" sz="1600" dirty="0"/>
              <a:t>Editing into RAIN Format was completed by:</a:t>
            </a:r>
          </a:p>
          <a:p>
            <a:pPr lvl="1" algn="just"/>
            <a:r>
              <a:rPr lang="en-US" sz="1600" dirty="0"/>
              <a:t>Beth Last				The Pennsylvania State University</a:t>
            </a:r>
          </a:p>
        </p:txBody>
      </p:sp>
    </p:spTree>
    <p:extLst>
      <p:ext uri="{BB962C8B-B14F-4D97-AF65-F5344CB8AC3E}">
        <p14:creationId xmlns:p14="http://schemas.microsoft.com/office/powerpoint/2010/main" val="374103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8713" y="573505"/>
            <a:ext cx="7750488" cy="511811"/>
          </a:xfrm>
        </p:spPr>
        <p:txBody>
          <a:bodyPr>
            <a:normAutofit fontScale="90000"/>
          </a:bodyPr>
          <a:lstStyle/>
          <a:p>
            <a:r>
              <a:rPr lang="en-US" dirty="0"/>
              <a:t>References and Supplemental Material</a:t>
            </a:r>
          </a:p>
        </p:txBody>
      </p:sp>
      <p:sp>
        <p:nvSpPr>
          <p:cNvPr id="3" name="Content Placeholder 2"/>
          <p:cNvSpPr>
            <a:spLocks noGrp="1"/>
          </p:cNvSpPr>
          <p:nvPr>
            <p:ph idx="1"/>
          </p:nvPr>
        </p:nvSpPr>
        <p:spPr>
          <a:xfrm>
            <a:off x="873278" y="1203301"/>
            <a:ext cx="6798736" cy="5000946"/>
          </a:xfrm>
        </p:spPr>
        <p:txBody>
          <a:bodyPr>
            <a:normAutofit/>
          </a:bodyPr>
          <a:lstStyle/>
          <a:p>
            <a:pPr marL="0" indent="0" algn="just">
              <a:spcBef>
                <a:spcPts val="0"/>
              </a:spcBef>
              <a:buNone/>
            </a:pPr>
            <a:r>
              <a:rPr lang="en-US" sz="1200" dirty="0"/>
              <a:t>The Nanotechnology Applications and Career Knowledge (NACK) Center was established at the Penn State College of Engineering in September 2008 through the National Science Foundation (NSF) Advanced Technological Education program. </a:t>
            </a:r>
          </a:p>
          <a:p>
            <a:pPr marL="0" indent="0" algn="just">
              <a:buNone/>
            </a:pPr>
            <a:r>
              <a:rPr lang="en-US" sz="1200" dirty="0"/>
              <a:t>Please contact a NACK representative today to assist you in increasing the awareness of nanotechnology and education related opportunities across the nation. Visit our website for an expanded contact list. </a:t>
            </a:r>
          </a:p>
          <a:p>
            <a:pPr marL="0" indent="0" algn="just">
              <a:buNone/>
            </a:pPr>
            <a:r>
              <a:rPr lang="en-US" sz="1200" dirty="0"/>
              <a:t>The work included had been led by the NACK Center and has been partially supported by the NSF under Grant Nos. 0802498, 1205105, and 1601450. Any opinions, findings, and conclusions or recommendations expressed in this material are those of the author(s) and do not necessarily reflect the views of the National Science Foundation. </a:t>
            </a:r>
            <a:endParaRPr lang="en-US" dirty="0"/>
          </a:p>
        </p:txBody>
      </p:sp>
      <p:sp>
        <p:nvSpPr>
          <p:cNvPr id="7" name="Rectangle 6"/>
          <p:cNvSpPr/>
          <p:nvPr/>
        </p:nvSpPr>
        <p:spPr>
          <a:xfrm>
            <a:off x="6990887" y="3724515"/>
            <a:ext cx="1914987" cy="600164"/>
          </a:xfrm>
          <a:prstGeom prst="rect">
            <a:avLst/>
          </a:prstGeom>
        </p:spPr>
        <p:txBody>
          <a:bodyPr wrap="square">
            <a:spAutoFit/>
          </a:bodyPr>
          <a:lstStyle/>
          <a:p>
            <a:r>
              <a:rPr lang="en-US" sz="1100" dirty="0">
                <a:latin typeface="+mn-lt"/>
              </a:rPr>
              <a:t>Pennsylvania State University</a:t>
            </a:r>
          </a:p>
          <a:p>
            <a:r>
              <a:rPr lang="en-US" sz="1100" dirty="0">
                <a:latin typeface="+mn-lt"/>
              </a:rPr>
              <a:t>118 Research West</a:t>
            </a:r>
          </a:p>
          <a:p>
            <a:r>
              <a:rPr lang="en-US" sz="1100" dirty="0">
                <a:latin typeface="+mn-lt"/>
              </a:rPr>
              <a:t>University Park, PA 16802</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3483" r="25115" b="66148"/>
          <a:stretch/>
        </p:blipFill>
        <p:spPr>
          <a:xfrm>
            <a:off x="152073" y="5486400"/>
            <a:ext cx="1351989" cy="120049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9627"/>
          <a:stretch/>
        </p:blipFill>
        <p:spPr>
          <a:xfrm>
            <a:off x="4453144" y="5810250"/>
            <a:ext cx="1828800" cy="748916"/>
          </a:xfrm>
          <a:prstGeom prst="rect">
            <a:avLst/>
          </a:prstGeom>
        </p:spPr>
      </p:pic>
      <p:sp>
        <p:nvSpPr>
          <p:cNvPr id="2" name="TextBox 1"/>
          <p:cNvSpPr txBox="1"/>
          <p:nvPr/>
        </p:nvSpPr>
        <p:spPr>
          <a:xfrm>
            <a:off x="1685925" y="5810250"/>
            <a:ext cx="1924050" cy="769441"/>
          </a:xfrm>
          <a:prstGeom prst="rect">
            <a:avLst/>
          </a:prstGeom>
          <a:noFill/>
        </p:spPr>
        <p:txBody>
          <a:bodyPr wrap="square" rtlCol="0">
            <a:spAutoFit/>
          </a:bodyPr>
          <a:lstStyle/>
          <a:p>
            <a:r>
              <a:rPr lang="en-US" sz="1100" dirty="0">
                <a:latin typeface="+mn-lt"/>
              </a:rPr>
              <a:t>Funded, in part, by a grant from the National Science Foundation.</a:t>
            </a:r>
            <a:br>
              <a:rPr lang="en-US" sz="1100" dirty="0">
                <a:latin typeface="+mn-lt"/>
              </a:rPr>
            </a:br>
            <a:r>
              <a:rPr lang="en-US" sz="1100" dirty="0">
                <a:latin typeface="+mn-lt"/>
              </a:rPr>
              <a:t>DUE </a:t>
            </a:r>
            <a:r>
              <a:rPr lang="en-US" sz="1100" dirty="0">
                <a:latin typeface="+mn-lt"/>
              </a:rPr>
              <a:t>1601450</a:t>
            </a:r>
            <a:endParaRPr lang="en-US" sz="1100" dirty="0">
              <a:latin typeface="+mn-lt"/>
            </a:endParaRPr>
          </a:p>
        </p:txBody>
      </p:sp>
      <p:sp>
        <p:nvSpPr>
          <p:cNvPr id="6" name="TextBox 5"/>
          <p:cNvSpPr txBox="1"/>
          <p:nvPr/>
        </p:nvSpPr>
        <p:spPr>
          <a:xfrm>
            <a:off x="237237" y="3657954"/>
            <a:ext cx="2115438" cy="600164"/>
          </a:xfrm>
          <a:prstGeom prst="rect">
            <a:avLst/>
          </a:prstGeom>
          <a:noFill/>
        </p:spPr>
        <p:txBody>
          <a:bodyPr wrap="square" rtlCol="0">
            <a:spAutoFit/>
          </a:bodyPr>
          <a:lstStyle/>
          <a:p>
            <a:r>
              <a:rPr lang="en-US" sz="1100" dirty="0">
                <a:solidFill>
                  <a:srgbClr val="000000"/>
                </a:solidFill>
                <a:latin typeface="+mn-lt"/>
              </a:rPr>
              <a:t>Nanotechnology Applications and Career Knowledge (NACK) National Center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3707708"/>
            <a:ext cx="2181224" cy="50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863" y="3784297"/>
            <a:ext cx="1629237" cy="72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614508116"/>
              </p:ext>
            </p:extLst>
          </p:nvPr>
        </p:nvGraphicFramePr>
        <p:xfrm>
          <a:off x="1288472" y="4568241"/>
          <a:ext cx="2250065" cy="759361"/>
        </p:xfrm>
        <a:graphic>
          <a:graphicData uri="http://schemas.openxmlformats.org/presentationml/2006/ole">
            <mc:AlternateContent xmlns:mc="http://schemas.openxmlformats.org/markup-compatibility/2006">
              <mc:Choice xmlns:v="urn:schemas-microsoft-com:vml" Requires="v">
                <p:oleObj spid="_x0000_s1030" name="Image" r:id="rId6" imgW="6247440" imgH="2107800" progId="Photoshop.Image.16">
                  <p:embed/>
                </p:oleObj>
              </mc:Choice>
              <mc:Fallback>
                <p:oleObj name="Image" r:id="rId6" imgW="6247440" imgH="2107800" progId="Photoshop.Image.16">
                  <p:embed/>
                  <p:pic>
                    <p:nvPicPr>
                      <p:cNvPr id="0" name=""/>
                      <p:cNvPicPr/>
                      <p:nvPr/>
                    </p:nvPicPr>
                    <p:blipFill>
                      <a:blip r:embed="rId7"/>
                      <a:stretch>
                        <a:fillRect/>
                      </a:stretch>
                    </p:blipFill>
                    <p:spPr>
                      <a:xfrm>
                        <a:off x="1288472" y="4568241"/>
                        <a:ext cx="2250065" cy="759361"/>
                      </a:xfrm>
                      <a:prstGeom prst="rect">
                        <a:avLst/>
                      </a:prstGeom>
                    </p:spPr>
                  </p:pic>
                </p:oleObj>
              </mc:Fallback>
            </mc:AlternateContent>
          </a:graphicData>
        </a:graphic>
      </p:graphicFrame>
    </p:spTree>
    <p:extLst>
      <p:ext uri="{BB962C8B-B14F-4D97-AF65-F5344CB8AC3E}">
        <p14:creationId xmlns:p14="http://schemas.microsoft.com/office/powerpoint/2010/main" val="120274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323987"/>
          </a:xfrm>
          <a:prstGeom prst="rect">
            <a:avLst/>
          </a:prstGeom>
        </p:spPr>
        <p:txBody>
          <a:bodyPr wrap="square">
            <a:spAutoFit/>
          </a:bodyPr>
          <a:lstStyle/>
          <a:p>
            <a:pPr marL="0" lvl="0" indent="0" algn="just">
              <a:buNone/>
            </a:pPr>
            <a:r>
              <a:rPr lang="en-US" sz="1400" dirty="0">
                <a:solidFill>
                  <a:prstClr val="black">
                    <a:lumMod val="85000"/>
                    <a:lumOff val="15000"/>
                  </a:prstClr>
                </a:solidFill>
              </a:rPr>
              <a:t>Engineered nanomaterials (ENMs) are materials created with nanoscale dimensions. There are over 1,800 consumer products reported to include ENMs. For example:</a:t>
            </a:r>
          </a:p>
          <a:p>
            <a:pPr marL="0" lvl="0" indent="0" algn="just">
              <a:buNone/>
            </a:pPr>
            <a:endParaRPr lang="en-US" sz="1400" dirty="0">
              <a:solidFill>
                <a:prstClr val="black">
                  <a:lumMod val="85000"/>
                  <a:lumOff val="15000"/>
                </a:prstClr>
              </a:solidFill>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5685183" y="6523981"/>
            <a:ext cx="1930769" cy="246221"/>
          </a:xfrm>
          <a:prstGeom prst="rect">
            <a:avLst/>
          </a:prstGeom>
        </p:spPr>
        <p:txBody>
          <a:bodyPr wrap="square">
            <a:spAutoFit/>
          </a:bodyPr>
          <a:lstStyle/>
          <a:p>
            <a:r>
              <a:rPr lang="en-US" sz="1000" dirty="0"/>
              <a:t>http://nanoparticle-blog.com/</a:t>
            </a:r>
          </a:p>
        </p:txBody>
      </p:sp>
      <p:pic>
        <p:nvPicPr>
          <p:cNvPr id="1026" name="Picture 2" descr="http://67.media.tumblr.com/tumblr_m0x7ezA3Of1qf3cxa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44" y="1695701"/>
            <a:ext cx="5096039" cy="50960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5183" y="1879985"/>
            <a:ext cx="3173896" cy="3108543"/>
          </a:xfrm>
          <a:prstGeom prst="rect">
            <a:avLst/>
          </a:prstGeom>
        </p:spPr>
        <p:txBody>
          <a:bodyPr wrap="square">
            <a:spAutoFit/>
          </a:bodyPr>
          <a:lstStyle/>
          <a:p>
            <a:pPr lvl="1" indent="-457200" algn="just"/>
            <a:r>
              <a:rPr lang="en-US" sz="1400" dirty="0">
                <a:solidFill>
                  <a:prstClr val="black">
                    <a:lumMod val="85000"/>
                    <a:lumOff val="15000"/>
                  </a:prstClr>
                </a:solidFill>
              </a:rPr>
              <a:t>1.	Tennis racquets can contain carbon nanotubes to increase their strength.</a:t>
            </a:r>
          </a:p>
          <a:p>
            <a:pPr lvl="1" indent="-457200" algn="just"/>
            <a:r>
              <a:rPr lang="en-US" sz="1400" dirty="0">
                <a:solidFill>
                  <a:prstClr val="black">
                    <a:lumMod val="85000"/>
                    <a:lumOff val="15000"/>
                  </a:prstClr>
                </a:solidFill>
              </a:rPr>
              <a:t>2.	Eco-fabric contains carbon nanoparticles.</a:t>
            </a:r>
          </a:p>
          <a:p>
            <a:pPr lvl="1" indent="-457200" algn="just"/>
            <a:r>
              <a:rPr lang="en-US" sz="1400" dirty="0">
                <a:solidFill>
                  <a:prstClr val="black">
                    <a:lumMod val="85000"/>
                    <a:lumOff val="15000"/>
                  </a:prstClr>
                </a:solidFill>
              </a:rPr>
              <a:t>3.	Sunscreens contain either zinc oxide or titanium oxide nanoparticles to block the ultraviolet rays of the sun yet minimize the white color of the sunscreen on skin.</a:t>
            </a:r>
          </a:p>
          <a:p>
            <a:pPr lvl="1" indent="-457200" algn="just"/>
            <a:r>
              <a:rPr lang="en-US" sz="1400" dirty="0">
                <a:solidFill>
                  <a:prstClr val="black">
                    <a:lumMod val="85000"/>
                    <a:lumOff val="15000"/>
                  </a:prstClr>
                </a:solidFill>
              </a:rPr>
              <a:t>4.	Clothing items with silver nanoparticles that resist bacterial growth.</a:t>
            </a:r>
          </a:p>
        </p:txBody>
      </p:sp>
    </p:spTree>
    <p:extLst>
      <p:ext uri="{BB962C8B-B14F-4D97-AF65-F5344CB8AC3E}">
        <p14:creationId xmlns:p14="http://schemas.microsoft.com/office/powerpoint/2010/main" val="6083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4832092"/>
          </a:xfrm>
          <a:prstGeom prst="rect">
            <a:avLst/>
          </a:prstGeom>
        </p:spPr>
        <p:txBody>
          <a:bodyPr wrap="square">
            <a:spAutoFit/>
          </a:bodyPr>
          <a:lstStyle/>
          <a:p>
            <a:pPr marL="0" lvl="0" indent="0" algn="just">
              <a:buNone/>
            </a:pPr>
            <a:r>
              <a:rPr lang="en-US" sz="1400" dirty="0">
                <a:latin typeface="+mn-lt"/>
              </a:rPr>
              <a:t>Two of the top ten ENMs in terms of both the number of commercial products and estimated worldwide production are ENMs made from silicon dioxide (SiO2) and zinc oxide (</a:t>
            </a:r>
            <a:r>
              <a:rPr lang="en-US" sz="1400" dirty="0" err="1">
                <a:latin typeface="+mn-lt"/>
              </a:rPr>
              <a:t>ZnO</a:t>
            </a:r>
            <a:r>
              <a:rPr lang="en-US" sz="1400" dirty="0">
                <a:latin typeface="+mn-lt"/>
              </a:rPr>
              <a:t>). </a:t>
            </a:r>
          </a:p>
          <a:p>
            <a:pPr marL="0" lvl="0" indent="0" algn="just">
              <a:buNone/>
            </a:pPr>
            <a:endParaRPr lang="en-US" sz="1400" dirty="0">
              <a:latin typeface="+mn-lt"/>
            </a:endParaRPr>
          </a:p>
          <a:p>
            <a:pPr marL="0" lvl="0" indent="0" algn="just">
              <a:buNone/>
            </a:pPr>
            <a:r>
              <a:rPr lang="en-US" sz="1400" dirty="0">
                <a:latin typeface="+mn-lt"/>
              </a:rPr>
              <a:t>Although there have been great advances in the production and uses of ENMs, their impacts on health and the environment are not completely clear and often depend on the transport and exposure pathways as well as the subjects into which ENMs enter. This complexity regarding </a:t>
            </a:r>
            <a:r>
              <a:rPr lang="en-US" sz="1400" dirty="0" err="1">
                <a:latin typeface="+mn-lt"/>
              </a:rPr>
              <a:t>nanotoxicity</a:t>
            </a:r>
            <a:r>
              <a:rPr lang="en-US" sz="1400" dirty="0">
                <a:latin typeface="+mn-lt"/>
              </a:rPr>
              <a:t> often leads to seemingly conflicting conclusions, causing confusion among scientists and especially among non-scientists. In one example, recent reports in the media have focused on the possible </a:t>
            </a:r>
            <a:r>
              <a:rPr lang="en-US" sz="1400" dirty="0" err="1">
                <a:latin typeface="+mn-lt"/>
              </a:rPr>
              <a:t>nanotoxicity</a:t>
            </a:r>
            <a:r>
              <a:rPr lang="en-US" sz="1400" dirty="0">
                <a:latin typeface="+mn-lt"/>
              </a:rPr>
              <a:t> of titanium dioxide (TiO2) nanoparticles (NPs), a component in sunscreens and the confections of Dunkin Donuts. Dunkin Donuts has since announced that it is removing all TiO2 from its products.</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pic>
        <p:nvPicPr>
          <p:cNvPr id="2050" name="Picture 2" descr="Image result for titanium dioxide nanop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09" y="3436140"/>
            <a:ext cx="3697180" cy="2967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33593" y="6409563"/>
            <a:ext cx="1930769" cy="246221"/>
          </a:xfrm>
          <a:prstGeom prst="rect">
            <a:avLst/>
          </a:prstGeom>
        </p:spPr>
        <p:txBody>
          <a:bodyPr wrap="square">
            <a:spAutoFit/>
          </a:bodyPr>
          <a:lstStyle/>
          <a:p>
            <a:r>
              <a:rPr lang="en-US" sz="1000" dirty="0"/>
              <a:t>MDPI.com</a:t>
            </a:r>
          </a:p>
        </p:txBody>
      </p:sp>
      <p:pic>
        <p:nvPicPr>
          <p:cNvPr id="2052"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922" y="3476974"/>
            <a:ext cx="2218815" cy="1484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382" y="5115133"/>
            <a:ext cx="1864710" cy="12382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387737" y="4158879"/>
            <a:ext cx="1930769" cy="553998"/>
          </a:xfrm>
          <a:prstGeom prst="rect">
            <a:avLst/>
          </a:prstGeom>
        </p:spPr>
        <p:txBody>
          <a:bodyPr wrap="square">
            <a:spAutoFit/>
          </a:bodyPr>
          <a:lstStyle/>
          <a:p>
            <a:r>
              <a:rPr lang="en-US" sz="1000" dirty="0"/>
              <a:t>http://phys.org/news/2015-03-dunkin-donuts-ditches-titanium-dioxide.html</a:t>
            </a:r>
          </a:p>
        </p:txBody>
      </p:sp>
      <p:sp>
        <p:nvSpPr>
          <p:cNvPr id="13" name="Rectangle 12"/>
          <p:cNvSpPr/>
          <p:nvPr/>
        </p:nvSpPr>
        <p:spPr>
          <a:xfrm>
            <a:off x="4634139" y="6403994"/>
            <a:ext cx="2259145" cy="400110"/>
          </a:xfrm>
          <a:prstGeom prst="rect">
            <a:avLst/>
          </a:prstGeom>
        </p:spPr>
        <p:txBody>
          <a:bodyPr wrap="square">
            <a:spAutoFit/>
          </a:bodyPr>
          <a:lstStyle/>
          <a:p>
            <a:r>
              <a:rPr lang="en-US" sz="1000" dirty="0"/>
              <a:t>http://www.nanotechmag.com/titanium-dioxide-nanoparticles-2/</a:t>
            </a:r>
          </a:p>
        </p:txBody>
      </p:sp>
    </p:spTree>
    <p:extLst>
      <p:ext uri="{BB962C8B-B14F-4D97-AF65-F5344CB8AC3E}">
        <p14:creationId xmlns:p14="http://schemas.microsoft.com/office/powerpoint/2010/main" val="125104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929" y="1176850"/>
            <a:ext cx="7777339" cy="3754874"/>
          </a:xfrm>
          <a:prstGeom prst="rect">
            <a:avLst/>
          </a:prstGeom>
        </p:spPr>
        <p:txBody>
          <a:bodyPr wrap="square">
            <a:spAutoFit/>
          </a:bodyPr>
          <a:lstStyle/>
          <a:p>
            <a:pPr marL="0" lvl="0" indent="0" algn="just">
              <a:buNone/>
            </a:pPr>
            <a:r>
              <a:rPr lang="en-US" sz="1400" dirty="0">
                <a:solidFill>
                  <a:prstClr val="black">
                    <a:lumMod val="85000"/>
                    <a:lumOff val="15000"/>
                  </a:prstClr>
                </a:solidFill>
              </a:rPr>
              <a:t>Given the massive industrial quantities of SiO2 and </a:t>
            </a:r>
            <a:r>
              <a:rPr lang="en-US" sz="1400" dirty="0" err="1">
                <a:solidFill>
                  <a:prstClr val="black">
                    <a:lumMod val="85000"/>
                    <a:lumOff val="15000"/>
                  </a:prstClr>
                </a:solidFill>
              </a:rPr>
              <a:t>ZnO</a:t>
            </a:r>
            <a:r>
              <a:rPr lang="en-US" sz="1400" dirty="0">
                <a:solidFill>
                  <a:prstClr val="black">
                    <a:lumMod val="85000"/>
                    <a:lumOff val="15000"/>
                  </a:prstClr>
                </a:solidFill>
              </a:rPr>
              <a:t> ENMs being produced,6 it is important to determine the impacts of these materials on the environment. One important aspect of their interactions with plants–via accumulation in soils and subsequent entry into plants–is through the application of </a:t>
            </a:r>
            <a:r>
              <a:rPr lang="en-US" sz="1400" dirty="0" err="1">
                <a:solidFill>
                  <a:prstClr val="black">
                    <a:lumMod val="85000"/>
                    <a:lumOff val="15000"/>
                  </a:prstClr>
                </a:solidFill>
              </a:rPr>
              <a:t>biosolids</a:t>
            </a:r>
            <a:r>
              <a:rPr lang="en-US" sz="1400" dirty="0">
                <a:solidFill>
                  <a:prstClr val="black">
                    <a:lumMod val="85000"/>
                    <a:lumOff val="15000"/>
                  </a:prstClr>
                </a:solidFill>
              </a:rPr>
              <a:t>, sewage sludge that has been treated, to agricultural fields. In the U. S., approximately 3.36 million tons of </a:t>
            </a:r>
            <a:r>
              <a:rPr lang="en-US" sz="1400" dirty="0" err="1">
                <a:solidFill>
                  <a:prstClr val="black">
                    <a:lumMod val="85000"/>
                    <a:lumOff val="15000"/>
                  </a:prstClr>
                </a:solidFill>
              </a:rPr>
              <a:t>biosolids</a:t>
            </a:r>
            <a:r>
              <a:rPr lang="en-US" sz="1400" dirty="0">
                <a:solidFill>
                  <a:prstClr val="black">
                    <a:lumMod val="85000"/>
                    <a:lumOff val="15000"/>
                  </a:prstClr>
                </a:solidFill>
              </a:rPr>
              <a:t> (representing 60% of the sewage sludge in the U. S.) are applied to over 70 million agricultural acres annually as fertilizer.7 The concentration of zinc in a sample of </a:t>
            </a:r>
            <a:r>
              <a:rPr lang="en-US" sz="1400" dirty="0" err="1">
                <a:solidFill>
                  <a:prstClr val="black">
                    <a:lumMod val="85000"/>
                    <a:lumOff val="15000"/>
                  </a:prstClr>
                </a:solidFill>
              </a:rPr>
              <a:t>biosolids</a:t>
            </a:r>
            <a:r>
              <a:rPr lang="en-US" sz="1400" dirty="0">
                <a:solidFill>
                  <a:prstClr val="black">
                    <a:lumMod val="85000"/>
                    <a:lumOff val="15000"/>
                  </a:prstClr>
                </a:solidFill>
              </a:rPr>
              <a:t> was measured to be 620 mg Zn/kg dry mass of </a:t>
            </a:r>
            <a:r>
              <a:rPr lang="en-US" sz="1400" dirty="0" err="1">
                <a:solidFill>
                  <a:prstClr val="black">
                    <a:lumMod val="85000"/>
                    <a:lumOff val="15000"/>
                  </a:prstClr>
                </a:solidFill>
              </a:rPr>
              <a:t>biosolid</a:t>
            </a:r>
            <a:r>
              <a:rPr lang="en-US" sz="1400" dirty="0">
                <a:solidFill>
                  <a:prstClr val="black">
                    <a:lumMod val="85000"/>
                    <a:lumOff val="15000"/>
                  </a:prstClr>
                </a:solidFill>
              </a:rPr>
              <a:t>, still 10 times less than the limit set by the Environmental Protection Agency but a factor of 30 times more enriched than typical soil8 (and a factor of more than 30 times more concentrated than some of the solutions used in this experiment).</a:t>
            </a:r>
          </a:p>
          <a:p>
            <a:pPr marL="0" lvl="0" indent="0" algn="just">
              <a:buNone/>
            </a:pPr>
            <a:endParaRPr lang="en-US" sz="1400" dirty="0">
              <a:solidFill>
                <a:prstClr val="black">
                  <a:lumMod val="85000"/>
                  <a:lumOff val="15000"/>
                </a:prstClr>
              </a:solidFill>
              <a:latin typeface="+mn-lt"/>
            </a:endParaRPr>
          </a:p>
          <a:p>
            <a:pPr marL="0" lvl="0" indent="0" algn="just">
              <a:buNone/>
            </a:pPr>
            <a:endParaRPr lang="en-US" sz="1400" dirty="0">
              <a:solidFill>
                <a:prstClr val="black">
                  <a:lumMod val="85000"/>
                  <a:lumOff val="15000"/>
                </a:prstClr>
              </a:solidFill>
              <a:latin typeface="+mn-lt"/>
            </a:endParaRPr>
          </a:p>
          <a:p>
            <a:pPr marL="0" lvl="0" indent="0" algn="just">
              <a:buNone/>
            </a:pPr>
            <a:r>
              <a:rPr lang="en-US" sz="1400" dirty="0">
                <a:solidFill>
                  <a:prstClr val="black">
                    <a:lumMod val="85000"/>
                    <a:lumOff val="15000"/>
                  </a:prstClr>
                </a:solidFill>
                <a:latin typeface="+mn-lt"/>
              </a:rPr>
              <a:t>With all of these nanoparticles being produced and entering the environment, it seems reasonable to ask how the nanoparticles will affect the environment. This experiment presents a simple method for determining the effects in a fairly controlled way. Four different types of nanoparticles are used to see the effects of different types of nanoparticles on the growth of the mung beans as compared to mung beans grown in pure water. The experiment can be run with more or fewer types of nanoparticles.</a:t>
            </a:r>
          </a:p>
          <a:p>
            <a:pPr marL="0" lvl="0" indent="0" algn="just">
              <a:buNone/>
            </a:pPr>
            <a:endParaRPr lang="en-US" sz="1400" dirty="0">
              <a:solidFill>
                <a:prstClr val="black">
                  <a:lumMod val="85000"/>
                  <a:lumOff val="15000"/>
                </a:prstClr>
              </a:solidFill>
              <a:latin typeface="+mn-lt"/>
            </a:endParaRPr>
          </a:p>
        </p:txBody>
      </p:sp>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4" name="Rectangle 3"/>
          <p:cNvSpPr/>
          <p:nvPr/>
        </p:nvSpPr>
        <p:spPr>
          <a:xfrm>
            <a:off x="2358598" y="6457890"/>
            <a:ext cx="4572000" cy="246221"/>
          </a:xfrm>
          <a:prstGeom prst="rect">
            <a:avLst/>
          </a:prstGeom>
        </p:spPr>
        <p:txBody>
          <a:bodyPr>
            <a:spAutoFit/>
          </a:bodyPr>
          <a:lstStyle/>
          <a:p>
            <a:r>
              <a:rPr lang="en-US" sz="1000" dirty="0"/>
              <a:t>http://cvilletomorrow.typepad.com/charlottesville_tomorrow_/biosolids/</a:t>
            </a:r>
          </a:p>
        </p:txBody>
      </p:sp>
      <p:pic>
        <p:nvPicPr>
          <p:cNvPr id="12290" name="Picture 2" descr="Biosolids-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251" y="4629090"/>
            <a:ext cx="2486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62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6866" y="573505"/>
            <a:ext cx="6798734" cy="511811"/>
          </a:xfrm>
        </p:spPr>
        <p:txBody>
          <a:bodyPr>
            <a:normAutofit fontScale="90000"/>
          </a:bodyPr>
          <a:lstStyle/>
          <a:p>
            <a:r>
              <a:rPr lang="en-US" dirty="0"/>
              <a:t>Background</a:t>
            </a:r>
          </a:p>
        </p:txBody>
      </p:sp>
      <p:sp>
        <p:nvSpPr>
          <p:cNvPr id="12" name="Rectangle 11"/>
          <p:cNvSpPr/>
          <p:nvPr/>
        </p:nvSpPr>
        <p:spPr>
          <a:xfrm>
            <a:off x="365760" y="1048987"/>
            <a:ext cx="8553157" cy="3539430"/>
          </a:xfrm>
          <a:prstGeom prst="rect">
            <a:avLst/>
          </a:prstGeom>
        </p:spPr>
        <p:txBody>
          <a:bodyPr wrap="square">
            <a:spAutoFit/>
          </a:bodyPr>
          <a:lstStyle/>
          <a:p>
            <a:r>
              <a:rPr lang="en-US" sz="1400" i="1" dirty="0">
                <a:solidFill>
                  <a:srgbClr val="000000"/>
                </a:solidFill>
                <a:latin typeface="+mn-lt"/>
              </a:rPr>
              <a:t>For this lab exercise, you will need the following</a:t>
            </a:r>
            <a:r>
              <a:rPr lang="en-US" sz="1400" dirty="0">
                <a:solidFill>
                  <a:srgbClr val="000000"/>
                </a:solidFill>
                <a:latin typeface="+mn-lt"/>
              </a:rPr>
              <a:t> :</a:t>
            </a:r>
          </a:p>
          <a:p>
            <a:pPr marL="171450" indent="-171450">
              <a:buFont typeface="Arial" panose="020B0604020202020204" pitchFamily="34" charset="0"/>
              <a:buChar char="•"/>
            </a:pPr>
            <a:r>
              <a:rPr lang="en-US" sz="1400" dirty="0">
                <a:solidFill>
                  <a:srgbClr val="000000"/>
                </a:solidFill>
                <a:latin typeface="+mn-lt"/>
              </a:rPr>
              <a:t>100 mung beans</a:t>
            </a:r>
          </a:p>
          <a:p>
            <a:pPr marL="171450" indent="-171450">
              <a:buFont typeface="Arial" panose="020B0604020202020204" pitchFamily="34" charset="0"/>
              <a:buChar char="•"/>
            </a:pPr>
            <a:r>
              <a:rPr lang="en-US" sz="1400" dirty="0">
                <a:solidFill>
                  <a:srgbClr val="000000"/>
                </a:solidFill>
                <a:latin typeface="+mn-lt"/>
              </a:rPr>
              <a:t>20 petri dishes with lids</a:t>
            </a:r>
          </a:p>
          <a:p>
            <a:pPr marL="171450" indent="-171450">
              <a:buFont typeface="Arial" panose="020B0604020202020204" pitchFamily="34" charset="0"/>
              <a:buChar char="•"/>
            </a:pPr>
            <a:r>
              <a:rPr lang="en-US" sz="1400" dirty="0">
                <a:solidFill>
                  <a:srgbClr val="000000"/>
                </a:solidFill>
                <a:latin typeface="+mn-lt"/>
              </a:rPr>
              <a:t>20 mL scintillation vial w/ 20 mg of </a:t>
            </a:r>
            <a:r>
              <a:rPr lang="en-US" sz="1400" dirty="0" err="1">
                <a:solidFill>
                  <a:srgbClr val="000000"/>
                </a:solidFill>
                <a:latin typeface="+mn-lt"/>
              </a:rPr>
              <a:t>ZnO</a:t>
            </a:r>
            <a:r>
              <a:rPr lang="en-US" sz="1400" dirty="0">
                <a:solidFill>
                  <a:srgbClr val="000000"/>
                </a:solidFill>
                <a:latin typeface="+mn-lt"/>
              </a:rPr>
              <a:t> nanoparticles in </a:t>
            </a:r>
            <a:r>
              <a:rPr lang="en-US" sz="1400" dirty="0" err="1">
                <a:solidFill>
                  <a:srgbClr val="000000"/>
                </a:solidFill>
                <a:latin typeface="+mn-lt"/>
              </a:rPr>
              <a:t>Nanopure</a:t>
            </a:r>
            <a:r>
              <a:rPr lang="en-US" sz="1400" dirty="0">
                <a:solidFill>
                  <a:srgbClr val="000000"/>
                </a:solidFill>
                <a:latin typeface="+mn-lt"/>
              </a:rPr>
              <a:t> water </a:t>
            </a:r>
          </a:p>
          <a:p>
            <a:pPr marL="171450" indent="-171450">
              <a:buFont typeface="Arial" panose="020B0604020202020204" pitchFamily="34" charset="0"/>
              <a:buChar char="•"/>
            </a:pPr>
            <a:r>
              <a:rPr lang="en-US" sz="1400" dirty="0">
                <a:solidFill>
                  <a:srgbClr val="000000"/>
                </a:solidFill>
                <a:latin typeface="+mn-lt"/>
              </a:rPr>
              <a:t>20 mL scintillation vial w/ 20 mg of SiO2 nanoparticles in </a:t>
            </a:r>
            <a:r>
              <a:rPr lang="en-US" sz="1400" dirty="0" err="1">
                <a:solidFill>
                  <a:srgbClr val="000000"/>
                </a:solidFill>
                <a:latin typeface="+mn-lt"/>
              </a:rPr>
              <a:t>Nanopure</a:t>
            </a:r>
            <a:r>
              <a:rPr lang="en-US" sz="1400" dirty="0">
                <a:solidFill>
                  <a:srgbClr val="000000"/>
                </a:solidFill>
                <a:latin typeface="+mn-lt"/>
              </a:rPr>
              <a:t> water</a:t>
            </a:r>
          </a:p>
          <a:p>
            <a:pPr marL="171450" indent="-171450">
              <a:buFont typeface="Arial" panose="020B0604020202020204" pitchFamily="34" charset="0"/>
              <a:buChar char="•"/>
            </a:pPr>
            <a:r>
              <a:rPr lang="en-US" sz="1400" dirty="0">
                <a:solidFill>
                  <a:srgbClr val="000000"/>
                </a:solidFill>
                <a:latin typeface="+mn-lt"/>
              </a:rPr>
              <a:t>20 mL scintillation vial w/ 20 mg of Single Wall Carbon Nanotubes (SWNT) nanoparticles in </a:t>
            </a:r>
            <a:r>
              <a:rPr lang="en-US" sz="1400" dirty="0" err="1">
                <a:solidFill>
                  <a:srgbClr val="000000"/>
                </a:solidFill>
                <a:latin typeface="+mn-lt"/>
              </a:rPr>
              <a:t>Nanopure</a:t>
            </a:r>
            <a:r>
              <a:rPr lang="en-US" sz="1400" dirty="0">
                <a:solidFill>
                  <a:srgbClr val="000000"/>
                </a:solidFill>
                <a:latin typeface="+mn-lt"/>
              </a:rPr>
              <a:t> water</a:t>
            </a:r>
          </a:p>
          <a:p>
            <a:pPr marL="171450" indent="-171450">
              <a:buFont typeface="Arial" panose="020B0604020202020204" pitchFamily="34" charset="0"/>
              <a:buChar char="•"/>
            </a:pPr>
            <a:r>
              <a:rPr lang="en-US" sz="1400" dirty="0">
                <a:solidFill>
                  <a:srgbClr val="000000"/>
                </a:solidFill>
                <a:latin typeface="+mn-lt"/>
              </a:rPr>
              <a:t>20 mL scintillation vial w/ 20 mg of Multi Wall Carbon Nanotubes (MWNT) nanoparticles in </a:t>
            </a:r>
            <a:r>
              <a:rPr lang="en-US" sz="1400" dirty="0" err="1">
                <a:solidFill>
                  <a:srgbClr val="000000"/>
                </a:solidFill>
                <a:latin typeface="+mn-lt"/>
              </a:rPr>
              <a:t>Nanopure</a:t>
            </a:r>
            <a:r>
              <a:rPr lang="en-US" sz="1400" dirty="0">
                <a:solidFill>
                  <a:srgbClr val="000000"/>
                </a:solidFill>
                <a:latin typeface="+mn-lt"/>
              </a:rPr>
              <a:t> water</a:t>
            </a:r>
          </a:p>
          <a:p>
            <a:pPr marL="171450" indent="-171450">
              <a:buFont typeface="Arial" panose="020B0604020202020204" pitchFamily="34" charset="0"/>
              <a:buChar char="•"/>
            </a:pPr>
            <a:r>
              <a:rPr lang="en-US" sz="1400" dirty="0" err="1">
                <a:solidFill>
                  <a:srgbClr val="000000"/>
                </a:solidFill>
                <a:latin typeface="+mn-lt"/>
              </a:rPr>
              <a:t>Nanopure</a:t>
            </a:r>
            <a:r>
              <a:rPr lang="en-US" sz="1400" dirty="0">
                <a:solidFill>
                  <a:srgbClr val="000000"/>
                </a:solidFill>
                <a:latin typeface="+mn-lt"/>
              </a:rPr>
              <a:t> water for dilution (distilled or deionized water will also work)</a:t>
            </a:r>
          </a:p>
          <a:p>
            <a:pPr marL="171450" indent="-171450">
              <a:buFont typeface="Arial" panose="020B0604020202020204" pitchFamily="34" charset="0"/>
              <a:buChar char="•"/>
            </a:pPr>
            <a:r>
              <a:rPr lang="en-US" sz="1400" dirty="0">
                <a:solidFill>
                  <a:srgbClr val="000000"/>
                </a:solidFill>
                <a:latin typeface="+mn-lt"/>
              </a:rPr>
              <a:t>Five 1 L volumetric flask</a:t>
            </a:r>
          </a:p>
          <a:p>
            <a:pPr marL="171450" indent="-171450">
              <a:buFont typeface="Arial" panose="020B0604020202020204" pitchFamily="34" charset="0"/>
              <a:buChar char="•"/>
            </a:pPr>
            <a:r>
              <a:rPr lang="en-US" sz="1400" dirty="0" err="1">
                <a:solidFill>
                  <a:srgbClr val="000000"/>
                </a:solidFill>
                <a:latin typeface="+mn-lt"/>
              </a:rPr>
              <a:t>Sonicator</a:t>
            </a:r>
            <a:endParaRPr lang="en-US" sz="1400" dirty="0">
              <a:solidFill>
                <a:srgbClr val="000000"/>
              </a:solidFill>
              <a:latin typeface="+mn-lt"/>
            </a:endParaRPr>
          </a:p>
          <a:p>
            <a:pPr marL="171450" indent="-171450">
              <a:buFont typeface="Arial" panose="020B0604020202020204" pitchFamily="34" charset="0"/>
              <a:buChar char="•"/>
            </a:pPr>
            <a:r>
              <a:rPr lang="en-US" sz="1400" dirty="0">
                <a:solidFill>
                  <a:srgbClr val="000000"/>
                </a:solidFill>
                <a:latin typeface="+mn-lt"/>
              </a:rPr>
              <a:t>Five funnels for transfer of the stock solution into the 1 L volumetric flask</a:t>
            </a:r>
          </a:p>
          <a:p>
            <a:pPr marL="171450" indent="-171450">
              <a:buFont typeface="Arial" panose="020B0604020202020204" pitchFamily="34" charset="0"/>
              <a:buChar char="•"/>
            </a:pPr>
            <a:r>
              <a:rPr lang="en-US" sz="1400" dirty="0">
                <a:solidFill>
                  <a:srgbClr val="000000"/>
                </a:solidFill>
                <a:latin typeface="+mn-lt"/>
              </a:rPr>
              <a:t>Permanent Markers</a:t>
            </a:r>
          </a:p>
          <a:p>
            <a:pPr marL="171450" indent="-171450">
              <a:buFont typeface="Arial" panose="020B0604020202020204" pitchFamily="34" charset="0"/>
              <a:buChar char="•"/>
            </a:pPr>
            <a:r>
              <a:rPr lang="en-US" sz="1400" dirty="0">
                <a:solidFill>
                  <a:srgbClr val="000000"/>
                </a:solidFill>
                <a:latin typeface="+mn-lt"/>
              </a:rPr>
              <a:t>Colored lab tape</a:t>
            </a:r>
          </a:p>
          <a:p>
            <a:pPr marL="171450" indent="-171450">
              <a:buFont typeface="Arial" panose="020B0604020202020204" pitchFamily="34" charset="0"/>
              <a:buChar char="•"/>
            </a:pPr>
            <a:r>
              <a:rPr lang="en-US" sz="1400" dirty="0">
                <a:solidFill>
                  <a:srgbClr val="000000"/>
                </a:solidFill>
                <a:latin typeface="+mn-lt"/>
              </a:rPr>
              <a:t>Large plastic tray (for holding the petri dishes)</a:t>
            </a:r>
          </a:p>
          <a:p>
            <a:pPr marL="171450" indent="-171450">
              <a:buFont typeface="Arial" panose="020B0604020202020204" pitchFamily="34" charset="0"/>
              <a:buChar char="•"/>
            </a:pPr>
            <a:r>
              <a:rPr lang="en-US" sz="1400" dirty="0">
                <a:solidFill>
                  <a:srgbClr val="000000"/>
                </a:solidFill>
                <a:latin typeface="+mn-lt"/>
              </a:rPr>
              <a:t>Butcher paper (for labeling the positions of each petri dish on the tray)</a:t>
            </a:r>
          </a:p>
          <a:p>
            <a:pPr marL="171450" indent="-171450">
              <a:buFont typeface="Arial" panose="020B0604020202020204" pitchFamily="34" charset="0"/>
              <a:buChar char="•"/>
            </a:pPr>
            <a:endParaRPr lang="en-US" sz="1400" dirty="0">
              <a:solidFill>
                <a:srgbClr val="000000"/>
              </a:solidFill>
              <a:latin typeface="+mn-lt"/>
            </a:endParaRPr>
          </a:p>
        </p:txBody>
      </p:sp>
    </p:spTree>
    <p:extLst>
      <p:ext uri="{BB962C8B-B14F-4D97-AF65-F5344CB8AC3E}">
        <p14:creationId xmlns:p14="http://schemas.microsoft.com/office/powerpoint/2010/main" val="89754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 (prior to lab) </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Prepare concentrated nanoparticle suspensions of each kind of nanoparticle. </a:t>
            </a:r>
          </a:p>
          <a:p>
            <a:pPr marL="548640" lvl="1" indent="0" algn="just" fontAlgn="auto">
              <a:spcAft>
                <a:spcPts val="0"/>
              </a:spcAft>
              <a:buFont typeface="+mj-lt"/>
              <a:buAutoNum type="alphaLcParenR"/>
            </a:pPr>
            <a:r>
              <a:rPr lang="en-US" sz="1400" dirty="0"/>
              <a:t> Measure 20 mg of each nanoparticle. Place in 20 mL scintillation vials. </a:t>
            </a:r>
          </a:p>
          <a:p>
            <a:pPr marL="548640" lvl="1" indent="0" algn="just" fontAlgn="auto">
              <a:spcAft>
                <a:spcPts val="0"/>
              </a:spcAft>
              <a:buNone/>
            </a:pPr>
            <a:r>
              <a:rPr lang="en-US" sz="1400" dirty="0"/>
              <a:t>These solutions are diluted during the lab to a total volume of 1 L using a 1 L volumetric flask and the </a:t>
            </a:r>
            <a:r>
              <a:rPr lang="en-US" sz="1400" dirty="0" err="1"/>
              <a:t>Nanopure</a:t>
            </a:r>
            <a:r>
              <a:rPr lang="en-US" sz="1400" dirty="0"/>
              <a:t> water provided. These solutions must be sonicated for 15 minutes immediately prior to being poured into the petri dishes.</a:t>
            </a:r>
          </a:p>
          <a:p>
            <a:pPr marL="548640" indent="-342900" algn="just" fontAlgn="auto">
              <a:spcAft>
                <a:spcPts val="0"/>
              </a:spcAft>
              <a:buFont typeface="+mj-lt"/>
              <a:buAutoNum type="romanUcPeriod"/>
            </a:pPr>
            <a:r>
              <a:rPr lang="en-US" sz="1400" dirty="0"/>
              <a:t>Install the free software ImageJ. (https://imagej.nih.gov/ij/)</a:t>
            </a:r>
          </a:p>
          <a:p>
            <a:pPr marL="548640" lvl="1" indent="0" algn="just" fontAlgn="auto">
              <a:spcAft>
                <a:spcPts val="0"/>
              </a:spcAft>
              <a:buNone/>
            </a:pPr>
            <a:endParaRPr lang="en-US" sz="1400" dirty="0"/>
          </a:p>
        </p:txBody>
      </p:sp>
    </p:spTree>
    <p:extLst>
      <p:ext uri="{BB962C8B-B14F-4D97-AF65-F5344CB8AC3E}">
        <p14:creationId xmlns:p14="http://schemas.microsoft.com/office/powerpoint/2010/main" val="23975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br>
              <a:rPr lang="en-US" dirty="0"/>
            </a:br>
            <a:r>
              <a:rPr lang="en-US" dirty="0"/>
              <a:t>Preparing the Mung Beans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548640" indent="-342900" algn="just" fontAlgn="auto">
              <a:spcAft>
                <a:spcPts val="0"/>
              </a:spcAft>
              <a:buFont typeface="+mj-lt"/>
              <a:buAutoNum type="romanUcPeriod"/>
            </a:pPr>
            <a:r>
              <a:rPr lang="en-US" sz="1400" dirty="0"/>
              <a:t>Obtain 5 petri dishes with lids. Make sure that they are clean by washing them with soap and water. Rinse them in </a:t>
            </a:r>
            <a:r>
              <a:rPr lang="en-US" sz="1400" dirty="0" err="1"/>
              <a:t>Nanopure</a:t>
            </a:r>
            <a:r>
              <a:rPr lang="en-US" sz="1400" dirty="0"/>
              <a:t> water and dry them off with paper towels. Label each petri dish with the type and concentration of the nanoparticles and your group number:</a:t>
            </a:r>
          </a:p>
          <a:p>
            <a:pPr marL="891540" lvl="1" indent="-342900" algn="just" fontAlgn="auto">
              <a:spcAft>
                <a:spcPts val="0"/>
              </a:spcAft>
              <a:buFont typeface="+mj-lt"/>
              <a:buAutoNum type="alphaLcPeriod"/>
            </a:pPr>
            <a:r>
              <a:rPr lang="en-US" sz="1400" dirty="0" err="1"/>
              <a:t>Nanopure</a:t>
            </a:r>
            <a:r>
              <a:rPr lang="en-US" sz="1400" dirty="0"/>
              <a:t> water</a:t>
            </a:r>
          </a:p>
          <a:p>
            <a:pPr marL="891540" lvl="1" indent="-342900" algn="just" fontAlgn="auto">
              <a:spcAft>
                <a:spcPts val="0"/>
              </a:spcAft>
              <a:buFont typeface="+mj-lt"/>
              <a:buAutoNum type="alphaLcPeriod"/>
            </a:pPr>
            <a:r>
              <a:rPr lang="en-US" sz="1400" dirty="0"/>
              <a:t>20 mg/L SiO2</a:t>
            </a:r>
          </a:p>
          <a:p>
            <a:pPr marL="891540" lvl="1" indent="-342900" algn="just" fontAlgn="auto">
              <a:spcAft>
                <a:spcPts val="0"/>
              </a:spcAft>
              <a:buFont typeface="+mj-lt"/>
              <a:buAutoNum type="alphaLcPeriod"/>
            </a:pPr>
            <a:r>
              <a:rPr lang="en-US" sz="1400" dirty="0"/>
              <a:t>20 mg/L </a:t>
            </a:r>
            <a:r>
              <a:rPr lang="en-US" sz="1400" dirty="0" err="1"/>
              <a:t>ZnO</a:t>
            </a:r>
            <a:endParaRPr lang="en-US" sz="1400" dirty="0"/>
          </a:p>
          <a:p>
            <a:pPr marL="891540" lvl="1" indent="-342900" algn="just" fontAlgn="auto">
              <a:spcAft>
                <a:spcPts val="0"/>
              </a:spcAft>
              <a:buFont typeface="+mj-lt"/>
              <a:buAutoNum type="alphaLcPeriod"/>
            </a:pPr>
            <a:r>
              <a:rPr lang="en-US" sz="1400" dirty="0"/>
              <a:t>20 mg/L Single Wall Carbon Nanotubes (SWNT) or other type of nanoparticle</a:t>
            </a:r>
          </a:p>
          <a:p>
            <a:pPr marL="891540" lvl="1" indent="-342900" algn="just" fontAlgn="auto">
              <a:spcAft>
                <a:spcPts val="0"/>
              </a:spcAft>
              <a:buFont typeface="+mj-lt"/>
              <a:buAutoNum type="alphaLcPeriod"/>
            </a:pPr>
            <a:r>
              <a:rPr lang="en-US" sz="1400" dirty="0"/>
              <a:t>20 mg/L Multi Wall Carbon Nanotubes (MWNT) or other type of nanoparticle</a:t>
            </a:r>
          </a:p>
          <a:p>
            <a:pPr marL="548640" indent="-342900" algn="just" fontAlgn="auto">
              <a:spcAft>
                <a:spcPts val="0"/>
              </a:spcAft>
              <a:buFont typeface="+mj-lt"/>
              <a:buAutoNum type="romanUcPeriod"/>
            </a:pPr>
            <a:r>
              <a:rPr lang="en-US" sz="1400" dirty="0"/>
              <a:t>Place 5 mung beans in each petri dish.</a:t>
            </a:r>
          </a:p>
          <a:p>
            <a:pPr marL="548640" indent="-342900" algn="just" fontAlgn="auto">
              <a:spcAft>
                <a:spcPts val="0"/>
              </a:spcAft>
              <a:buFont typeface="+mj-lt"/>
              <a:buAutoNum type="romanUcPeriod"/>
            </a:pPr>
            <a:r>
              <a:rPr lang="en-US" sz="1400" dirty="0"/>
              <a:t>Because the entire experiment will take about 1 L of each type of nanoparticle solution, each group will dilute one solution. Ask the instructor which type of nanoparticle your group has been assigned. Make a 1L solution of that type of nanoparticle using a volumetric flask, a scintillation vial with your type of nanoparticle (already prepared), a funnel, and </a:t>
            </a:r>
            <a:r>
              <a:rPr lang="en-US" sz="1400" dirty="0" err="1"/>
              <a:t>Nanopure</a:t>
            </a:r>
            <a:r>
              <a:rPr lang="en-US" sz="1400" dirty="0"/>
              <a:t> water. Use </a:t>
            </a:r>
            <a:r>
              <a:rPr lang="en-US" sz="1400" dirty="0" err="1"/>
              <a:t>Nanopure</a:t>
            </a:r>
            <a:r>
              <a:rPr lang="en-US" sz="1400" dirty="0"/>
              <a:t> water to rinse out the vial and ensure complete transfer of the nanoparticles into the 1 L volumetric flask. </a:t>
            </a:r>
          </a:p>
        </p:txBody>
      </p:sp>
    </p:spTree>
    <p:extLst>
      <p:ext uri="{BB962C8B-B14F-4D97-AF65-F5344CB8AC3E}">
        <p14:creationId xmlns:p14="http://schemas.microsoft.com/office/powerpoint/2010/main" val="339994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573505"/>
            <a:ext cx="6798734" cy="511811"/>
          </a:xfrm>
        </p:spPr>
        <p:txBody>
          <a:bodyPr>
            <a:normAutofit fontScale="90000"/>
          </a:bodyPr>
          <a:lstStyle/>
          <a:p>
            <a:r>
              <a:rPr lang="en-US" dirty="0"/>
              <a:t>Procedure:</a:t>
            </a:r>
            <a:br>
              <a:rPr lang="en-US" dirty="0"/>
            </a:br>
            <a:r>
              <a:rPr lang="en-US" dirty="0"/>
              <a:t>Preparing the Mung Beans</a:t>
            </a:r>
          </a:p>
        </p:txBody>
      </p:sp>
      <p:sp>
        <p:nvSpPr>
          <p:cNvPr id="14" name="Content Placeholder 2"/>
          <p:cNvSpPr txBox="1">
            <a:spLocks/>
          </p:cNvSpPr>
          <p:nvPr/>
        </p:nvSpPr>
        <p:spPr>
          <a:xfrm>
            <a:off x="936158" y="1355701"/>
            <a:ext cx="7428749" cy="4398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605790" indent="-400050" algn="just" fontAlgn="auto">
              <a:spcAft>
                <a:spcPts val="0"/>
              </a:spcAft>
              <a:buFont typeface="+mj-lt"/>
              <a:buAutoNum type="romanUcPeriod" startAt="4"/>
            </a:pPr>
            <a:r>
              <a:rPr lang="en-US" sz="1400" dirty="0"/>
              <a:t>Place your group's petri dishes on the proper place on the large plastic tray. Label the butcher paper with the type and concentration of the nanoparticles and your group number. When all groups have completed this part, we will take the tray to a room in which the lights will be on 24/7 for the length of the experiment. Under no circumstances should the light be turned off in this room for the length of the experiment.</a:t>
            </a:r>
          </a:p>
          <a:p>
            <a:pPr marL="548640" indent="-342900" algn="just" fontAlgn="auto">
              <a:spcAft>
                <a:spcPts val="0"/>
              </a:spcAft>
              <a:buFont typeface="+mj-lt"/>
              <a:buAutoNum type="romanUcPeriod" startAt="4"/>
            </a:pPr>
            <a:r>
              <a:rPr lang="en-US" sz="1400" dirty="0"/>
              <a:t>Fill the </a:t>
            </a:r>
            <a:r>
              <a:rPr lang="en-US" sz="1400" dirty="0" err="1"/>
              <a:t>sonicator</a:t>
            </a:r>
            <a:r>
              <a:rPr lang="en-US" sz="1400" dirty="0"/>
              <a:t> 3/10 full with </a:t>
            </a:r>
            <a:r>
              <a:rPr lang="en-US" sz="1400" dirty="0" err="1"/>
              <a:t>nanopure</a:t>
            </a:r>
            <a:r>
              <a:rPr lang="en-US" sz="1400" dirty="0"/>
              <a:t> water. Sonicate each solution for at least 15 minutes directly before using it to fill each petri dish.  </a:t>
            </a:r>
          </a:p>
          <a:p>
            <a:pPr marL="548640" indent="-342900" algn="just" fontAlgn="auto">
              <a:spcAft>
                <a:spcPts val="0"/>
              </a:spcAft>
              <a:buFont typeface="+mj-lt"/>
              <a:buAutoNum type="romanUcPeriod" startAt="4"/>
            </a:pPr>
            <a:r>
              <a:rPr lang="en-US" sz="1400" dirty="0"/>
              <a:t>Pour each of the nanoparticle solutions into the appropriate petri dishes so that the mung beans are completely covered in solution but not so filled that the petri dish will spill easily. </a:t>
            </a:r>
          </a:p>
        </p:txBody>
      </p:sp>
    </p:spTree>
    <p:extLst>
      <p:ext uri="{BB962C8B-B14F-4D97-AF65-F5344CB8AC3E}">
        <p14:creationId xmlns:p14="http://schemas.microsoft.com/office/powerpoint/2010/main" val="454282725"/>
      </p:ext>
    </p:extLst>
  </p:cSld>
  <p:clrMapOvr>
    <a:masterClrMapping/>
  </p:clrMapOvr>
</p:sld>
</file>

<file path=ppt/theme/theme1.xml><?xml version="1.0" encoding="utf-8"?>
<a:theme xmlns:a="http://schemas.openxmlformats.org/drawingml/2006/main" name="RAIN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7486</TotalTime>
  <Words>3004</Words>
  <Application>Microsoft Office PowerPoint</Application>
  <PresentationFormat>Letter Paper (8.5x11 in)</PresentationFormat>
  <Paragraphs>613</Paragraphs>
  <Slides>22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ＭＳ Ｐゴシック</vt:lpstr>
      <vt:lpstr>Andalus</vt:lpstr>
      <vt:lpstr>Arial</vt:lpstr>
      <vt:lpstr>Calibri</vt:lpstr>
      <vt:lpstr>Calibri Light</vt:lpstr>
      <vt:lpstr>Times</vt:lpstr>
      <vt:lpstr>Times New Roman</vt:lpstr>
      <vt:lpstr>Verdana</vt:lpstr>
      <vt:lpstr>Wingdings</vt:lpstr>
      <vt:lpstr>Wingdings 2</vt:lpstr>
      <vt:lpstr>RAIN Master</vt:lpstr>
      <vt:lpstr>Image</vt:lpstr>
      <vt:lpstr>PowerPoint Presentation</vt:lpstr>
      <vt:lpstr>Background</vt:lpstr>
      <vt:lpstr>Background</vt:lpstr>
      <vt:lpstr>Background</vt:lpstr>
      <vt:lpstr>Background</vt:lpstr>
      <vt:lpstr>Background</vt:lpstr>
      <vt:lpstr>Procedure: (prior to lab) </vt:lpstr>
      <vt:lpstr>Procedure: Preparing the Mung Beans</vt:lpstr>
      <vt:lpstr>Procedure: Preparing the Mung Beans</vt:lpstr>
      <vt:lpstr>Procedure: Calibrate measurements</vt:lpstr>
      <vt:lpstr>Procedure: Calibrate measurements</vt:lpstr>
      <vt:lpstr>Procedure: Measuring sprout growth </vt:lpstr>
      <vt:lpstr>Procedure: </vt:lpstr>
      <vt:lpstr>Table 2</vt:lpstr>
      <vt:lpstr>Procedure: Taking photos of Mung Bean sprouts</vt:lpstr>
      <vt:lpstr>Procedure: Taking photos of Mung Bean sprouts</vt:lpstr>
      <vt:lpstr>Procedure: Analyzing sprout growth</vt:lpstr>
      <vt:lpstr>Table 4</vt:lpstr>
      <vt:lpstr>Remote Access Connection Instructions </vt:lpstr>
      <vt:lpstr>Remote Access Connection Instructions </vt:lpstr>
      <vt:lpstr>Author and Editor References</vt:lpstr>
      <vt:lpstr>References and Supplemental Material</vt:lpstr>
    </vt:vector>
  </TitlesOfParts>
  <Company>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Shafarman</dc:creator>
  <cp:lastModifiedBy>Beth Anna Bimber</cp:lastModifiedBy>
  <cp:revision>445</cp:revision>
  <cp:lastPrinted>2010-04-15T13:23:45Z</cp:lastPrinted>
  <dcterms:created xsi:type="dcterms:W3CDTF">2012-06-25T12:56:12Z</dcterms:created>
  <dcterms:modified xsi:type="dcterms:W3CDTF">2016-12-19T15:06:47Z</dcterms:modified>
</cp:coreProperties>
</file>